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17" r:id="rId4"/>
    <p:sldId id="318" r:id="rId5"/>
    <p:sldId id="319" r:id="rId6"/>
    <p:sldId id="343" r:id="rId7"/>
    <p:sldId id="344" r:id="rId8"/>
    <p:sldId id="345" r:id="rId9"/>
    <p:sldId id="346" r:id="rId10"/>
    <p:sldId id="348" r:id="rId11"/>
    <p:sldId id="349" r:id="rId12"/>
    <p:sldId id="350" r:id="rId13"/>
    <p:sldId id="351" r:id="rId14"/>
    <p:sldId id="352" r:id="rId15"/>
    <p:sldId id="353" r:id="rId16"/>
    <p:sldId id="354" r:id="rId17"/>
    <p:sldId id="355" r:id="rId18"/>
    <p:sldId id="420" r:id="rId19"/>
    <p:sldId id="421" r:id="rId20"/>
    <p:sldId id="356" r:id="rId21"/>
    <p:sldId id="422" r:id="rId22"/>
    <p:sldId id="423" r:id="rId23"/>
    <p:sldId id="357" r:id="rId24"/>
    <p:sldId id="424" r:id="rId25"/>
    <p:sldId id="358" r:id="rId26"/>
    <p:sldId id="359" r:id="rId27"/>
    <p:sldId id="425" r:id="rId28"/>
    <p:sldId id="426" r:id="rId29"/>
    <p:sldId id="427" r:id="rId30"/>
    <p:sldId id="428" r:id="rId31"/>
    <p:sldId id="360" r:id="rId32"/>
    <p:sldId id="429" r:id="rId33"/>
    <p:sldId id="430" r:id="rId34"/>
    <p:sldId id="431" r:id="rId35"/>
    <p:sldId id="361" r:id="rId36"/>
    <p:sldId id="472" r:id="rId37"/>
    <p:sldId id="473" r:id="rId38"/>
    <p:sldId id="362" r:id="rId39"/>
    <p:sldId id="363" r:id="rId40"/>
    <p:sldId id="364" r:id="rId41"/>
    <p:sldId id="365" r:id="rId42"/>
    <p:sldId id="366" r:id="rId43"/>
    <p:sldId id="367" r:id="rId44"/>
    <p:sldId id="368" r:id="rId45"/>
    <p:sldId id="369" r:id="rId46"/>
    <p:sldId id="370" r:id="rId47"/>
    <p:sldId id="394" r:id="rId48"/>
  </p:sldIdLst>
  <p:sldSz cx="9144000" cy="5143500" type="screen16x9"/>
  <p:notesSz cx="6858000" cy="9144000"/>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15" userDrawn="1">
          <p15:clr>
            <a:srgbClr val="A4A3A4"/>
          </p15:clr>
        </p15:guide>
        <p15:guide id="2" pos="2880" userDrawn="1">
          <p15:clr>
            <a:srgbClr val="A4A3A4"/>
          </p15:clr>
        </p15:guide>
        <p15:guide id="3" orient="horz" pos="30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5"/>
    <a:srgbClr val="20517C"/>
    <a:srgbClr val="42556C"/>
    <a:srgbClr val="F8F8F9"/>
    <a:srgbClr val="F6F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5" autoAdjust="0"/>
    <p:restoredTop sz="94660"/>
  </p:normalViewPr>
  <p:slideViewPr>
    <p:cSldViewPr snapToGrid="0" showGuides="1">
      <p:cViewPr varScale="1">
        <p:scale>
          <a:sx n="114" d="100"/>
          <a:sy n="114" d="100"/>
        </p:scale>
        <p:origin x="490" y="82"/>
      </p:cViewPr>
      <p:guideLst>
        <p:guide orient="horz" pos="2415"/>
        <p:guide pos="2880"/>
        <p:guide orient="horz" pos="30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gs" Target="tags/tag6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4.wmf"/><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38.wmf"/><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56.wmf"/><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3F87CF-3569-4A6D-ABE9-80B564D3AFB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431EDE2-ED55-47B1-BF0C-0EF98048EBB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3F87CF-3569-4A6D-ABE9-80B564D3AFB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431EDE2-ED55-47B1-BF0C-0EF98048EBB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
        <p:nvSpPr>
          <p:cNvPr id="8" name="矩形 7"/>
          <p:cNvSpPr/>
          <p:nvPr userDrawn="1"/>
        </p:nvSpPr>
        <p:spPr>
          <a:xfrm>
            <a:off x="0" y="0"/>
            <a:ext cx="9144000" cy="71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
        <p:nvSpPr>
          <p:cNvPr id="4" name="矩形 3"/>
          <p:cNvSpPr/>
          <p:nvPr userDrawn="1"/>
        </p:nvSpPr>
        <p:spPr>
          <a:xfrm>
            <a:off x="3082087" y="1216924"/>
            <a:ext cx="2979826" cy="1647593"/>
          </a:xfrm>
          <a:prstGeom prst="rect">
            <a:avLst/>
          </a:prstGeom>
          <a:solidFill>
            <a:schemeClr val="accent1"/>
          </a:solidFill>
          <a:ln w="28575">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bg1"/>
              </a:solidFill>
              <a:latin typeface="+mj-ea"/>
              <a:ea typeface="+mj-ea"/>
            </a:endParaRPr>
          </a:p>
        </p:txBody>
      </p:sp>
      <p:sp>
        <p:nvSpPr>
          <p:cNvPr id="6" name="图片占位符 2"/>
          <p:cNvSpPr>
            <a:spLocks noGrp="1"/>
          </p:cNvSpPr>
          <p:nvPr>
            <p:ph type="pic" sz="quarter" idx="11"/>
          </p:nvPr>
        </p:nvSpPr>
        <p:spPr>
          <a:xfrm>
            <a:off x="3082086" y="2976170"/>
            <a:ext cx="2979827" cy="1647593"/>
          </a:xfrm>
        </p:spPr>
        <p:txBody>
          <a:bodyPr/>
          <a:lstStyle/>
          <a:p>
            <a:endParaRPr lang="zh-CN" altLang="en-US"/>
          </a:p>
        </p:txBody>
      </p:sp>
      <p:sp>
        <p:nvSpPr>
          <p:cNvPr id="8" name="矩形 7"/>
          <p:cNvSpPr/>
          <p:nvPr userDrawn="1"/>
        </p:nvSpPr>
        <p:spPr>
          <a:xfrm>
            <a:off x="-1" y="0"/>
            <a:ext cx="9144001" cy="71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2"/>
          <p:cNvSpPr>
            <a:spLocks noGrp="1"/>
          </p:cNvSpPr>
          <p:nvPr>
            <p:ph type="pic" sz="quarter" idx="10"/>
          </p:nvPr>
        </p:nvSpPr>
        <p:spPr>
          <a:xfrm>
            <a:off x="4915" y="1216925"/>
            <a:ext cx="2979827" cy="1647593"/>
          </a:xfrm>
        </p:spPr>
        <p:txBody>
          <a:bodyPr/>
          <a:lstStyle/>
          <a:p>
            <a:endParaRPr lang="zh-CN" altLang="en-US"/>
          </a:p>
        </p:txBody>
      </p:sp>
      <p:sp>
        <p:nvSpPr>
          <p:cNvPr id="9" name="图片占位符 2"/>
          <p:cNvSpPr>
            <a:spLocks noGrp="1"/>
          </p:cNvSpPr>
          <p:nvPr>
            <p:ph type="pic" sz="quarter" idx="12"/>
          </p:nvPr>
        </p:nvSpPr>
        <p:spPr>
          <a:xfrm>
            <a:off x="6159259" y="1216927"/>
            <a:ext cx="2979827" cy="1647593"/>
          </a:xfrm>
        </p:spPr>
        <p:txBody>
          <a:bodyPr/>
          <a:lstStyle/>
          <a:p>
            <a:endParaRPr lang="zh-CN" altLang="en-US"/>
          </a:p>
        </p:txBody>
      </p:sp>
      <p:sp>
        <p:nvSpPr>
          <p:cNvPr id="10" name="矩形 9"/>
          <p:cNvSpPr/>
          <p:nvPr userDrawn="1"/>
        </p:nvSpPr>
        <p:spPr>
          <a:xfrm>
            <a:off x="-2628" y="2976170"/>
            <a:ext cx="2979826" cy="1647593"/>
          </a:xfrm>
          <a:prstGeom prst="rect">
            <a:avLst/>
          </a:prstGeom>
          <a:solidFill>
            <a:schemeClr val="accent1"/>
          </a:solidFill>
          <a:ln w="28575">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bg1"/>
              </a:solidFill>
              <a:latin typeface="+mj-ea"/>
              <a:ea typeface="+mj-ea"/>
            </a:endParaRPr>
          </a:p>
        </p:txBody>
      </p:sp>
      <p:sp>
        <p:nvSpPr>
          <p:cNvPr id="11" name="矩形 10"/>
          <p:cNvSpPr/>
          <p:nvPr userDrawn="1"/>
        </p:nvSpPr>
        <p:spPr>
          <a:xfrm>
            <a:off x="6159259" y="2976172"/>
            <a:ext cx="2979826" cy="1647593"/>
          </a:xfrm>
          <a:prstGeom prst="rect">
            <a:avLst/>
          </a:prstGeom>
          <a:solidFill>
            <a:schemeClr val="accent1"/>
          </a:solidFill>
          <a:ln w="28575">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bg1"/>
              </a:solidFill>
              <a:latin typeface="+mj-ea"/>
              <a:ea typeface="+mj-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
        <p:nvSpPr>
          <p:cNvPr id="8" name="矩形 7"/>
          <p:cNvSpPr/>
          <p:nvPr userDrawn="1"/>
        </p:nvSpPr>
        <p:spPr>
          <a:xfrm>
            <a:off x="0" y="0"/>
            <a:ext cx="9144000" cy="71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 y="1140241"/>
            <a:ext cx="4570856" cy="2171130"/>
          </a:xfrm>
        </p:spPr>
        <p:txBody>
          <a:bodyPr/>
          <a:lstStyle/>
          <a:p>
            <a:endParaRPr lang="zh-CN" altLang="en-US"/>
          </a:p>
        </p:txBody>
      </p:sp>
      <p:sp>
        <p:nvSpPr>
          <p:cNvPr id="2" name="矩形 1"/>
          <p:cNvSpPr/>
          <p:nvPr userDrawn="1"/>
        </p:nvSpPr>
        <p:spPr>
          <a:xfrm>
            <a:off x="4570283" y="1140241"/>
            <a:ext cx="4572001" cy="21711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
        <p:nvSpPr>
          <p:cNvPr id="2" name="矩形 1"/>
          <p:cNvSpPr/>
          <p:nvPr userDrawn="1"/>
        </p:nvSpPr>
        <p:spPr>
          <a:xfrm>
            <a:off x="593559" y="1884857"/>
            <a:ext cx="3737812" cy="25895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9144000" cy="71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425116" y="1693694"/>
            <a:ext cx="3737812" cy="258954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
        <p:nvSpPr>
          <p:cNvPr id="9" name="矩形 8"/>
          <p:cNvSpPr/>
          <p:nvPr userDrawn="1"/>
        </p:nvSpPr>
        <p:spPr>
          <a:xfrm>
            <a:off x="3082087" y="1216927"/>
            <a:ext cx="2979826" cy="1647593"/>
          </a:xfrm>
          <a:prstGeom prst="rect">
            <a:avLst/>
          </a:prstGeom>
          <a:solidFill>
            <a:schemeClr val="accent1"/>
          </a:solidFill>
          <a:ln w="28575">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bg1"/>
              </a:solidFill>
              <a:latin typeface="+mj-ea"/>
              <a:ea typeface="+mj-ea"/>
            </a:endParaRPr>
          </a:p>
        </p:txBody>
      </p:sp>
      <p:sp>
        <p:nvSpPr>
          <p:cNvPr id="8" name="矩形 7"/>
          <p:cNvSpPr/>
          <p:nvPr userDrawn="1"/>
        </p:nvSpPr>
        <p:spPr>
          <a:xfrm>
            <a:off x="0" y="0"/>
            <a:ext cx="9144000" cy="71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 y="1216927"/>
            <a:ext cx="2979827" cy="1647593"/>
          </a:xfrm>
        </p:spPr>
        <p:txBody>
          <a:bodyPr/>
          <a:lstStyle/>
          <a:p>
            <a:endParaRPr lang="zh-CN" altLang="en-US"/>
          </a:p>
        </p:txBody>
      </p:sp>
      <p:sp>
        <p:nvSpPr>
          <p:cNvPr id="5" name="图片占位符 2"/>
          <p:cNvSpPr>
            <a:spLocks noGrp="1"/>
          </p:cNvSpPr>
          <p:nvPr>
            <p:ph type="pic" sz="quarter" idx="11"/>
          </p:nvPr>
        </p:nvSpPr>
        <p:spPr>
          <a:xfrm>
            <a:off x="3082086" y="2976172"/>
            <a:ext cx="2979827" cy="1647593"/>
          </a:xfrm>
        </p:spPr>
        <p:txBody>
          <a:bodyPr/>
          <a:lstStyle/>
          <a:p>
            <a:endParaRPr lang="zh-CN" altLang="en-US"/>
          </a:p>
        </p:txBody>
      </p:sp>
      <p:sp>
        <p:nvSpPr>
          <p:cNvPr id="6" name="图片占位符 2"/>
          <p:cNvSpPr>
            <a:spLocks noGrp="1"/>
          </p:cNvSpPr>
          <p:nvPr>
            <p:ph type="pic" sz="quarter" idx="12"/>
          </p:nvPr>
        </p:nvSpPr>
        <p:spPr>
          <a:xfrm>
            <a:off x="6159259" y="1216927"/>
            <a:ext cx="2979827" cy="1647593"/>
          </a:xfrm>
        </p:spPr>
        <p:txBody>
          <a:bodyPr/>
          <a:lstStyle/>
          <a:p>
            <a:endParaRPr lang="zh-CN" altLang="en-US"/>
          </a:p>
        </p:txBody>
      </p:sp>
      <p:sp>
        <p:nvSpPr>
          <p:cNvPr id="2" name="矩形 1"/>
          <p:cNvSpPr/>
          <p:nvPr userDrawn="1"/>
        </p:nvSpPr>
        <p:spPr>
          <a:xfrm>
            <a:off x="0" y="2976172"/>
            <a:ext cx="2979826" cy="1647593"/>
          </a:xfrm>
          <a:prstGeom prst="rect">
            <a:avLst/>
          </a:prstGeom>
          <a:solidFill>
            <a:schemeClr val="accent1"/>
          </a:solidFill>
          <a:ln w="28575">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bg1"/>
              </a:solidFill>
              <a:latin typeface="+mj-ea"/>
              <a:ea typeface="+mj-ea"/>
            </a:endParaRPr>
          </a:p>
        </p:txBody>
      </p:sp>
      <p:sp>
        <p:nvSpPr>
          <p:cNvPr id="10" name="矩形 9"/>
          <p:cNvSpPr/>
          <p:nvPr userDrawn="1"/>
        </p:nvSpPr>
        <p:spPr>
          <a:xfrm>
            <a:off x="6159259" y="2976172"/>
            <a:ext cx="2979826" cy="1647593"/>
          </a:xfrm>
          <a:prstGeom prst="rect">
            <a:avLst/>
          </a:prstGeom>
          <a:solidFill>
            <a:schemeClr val="accent1"/>
          </a:solidFill>
          <a:ln w="28575">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bg1"/>
              </a:solidFill>
              <a:latin typeface="+mj-ea"/>
              <a:ea typeface="+mj-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13F87CF-3569-4A6D-ABE9-80B564D3AFB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31EDE2-ED55-47B1-BF0C-0EF98048EBB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B13F87CF-3569-4A6D-ABE9-80B564D3AFB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31EDE2-ED55-47B1-BF0C-0EF98048EBB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B13F87CF-3569-4A6D-ABE9-80B564D3AFB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431EDE2-ED55-47B1-BF0C-0EF98048EBB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13F87CF-3569-4A6D-ABE9-80B564D3AFB4}"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31EDE2-ED55-47B1-BF0C-0EF98048EBB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wmf"/><Relationship Id="rId7" Type="http://schemas.openxmlformats.org/officeDocument/2006/relationships/oleObject" Target="../embeddings/oleObject3.bin"/><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wmf"/><Relationship Id="rId3" Type="http://schemas.openxmlformats.org/officeDocument/2006/relationships/oleObject" Target="../embeddings/oleObject2.bin"/><Relationship Id="rId2" Type="http://schemas.openxmlformats.org/officeDocument/2006/relationships/image" Target="../media/image6.wmf"/><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wmf"/><Relationship Id="rId3" Type="http://schemas.openxmlformats.org/officeDocument/2006/relationships/oleObject" Target="../embeddings/oleObject5.bin"/><Relationship Id="rId2" Type="http://schemas.openxmlformats.org/officeDocument/2006/relationships/image" Target="../media/image12.wmf"/><Relationship Id="rId1"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wmf"/><Relationship Id="rId7" Type="http://schemas.openxmlformats.org/officeDocument/2006/relationships/oleObject" Target="../embeddings/oleObject9.bin"/><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22.wmf"/><Relationship Id="rId3" Type="http://schemas.openxmlformats.org/officeDocument/2006/relationships/oleObject" Target="../embeddings/oleObject7.bin"/><Relationship Id="rId2" Type="http://schemas.openxmlformats.org/officeDocument/2006/relationships/image" Target="../media/image21.wmf"/><Relationship Id="rId10" Type="http://schemas.openxmlformats.org/officeDocument/2006/relationships/vmlDrawing" Target="../drawings/vmlDrawing3.vml"/><Relationship Id="rId1"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1.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2.xml"/><Relationship Id="rId7" Type="http://schemas.openxmlformats.org/officeDocument/2006/relationships/image" Target="../media/image34.png"/><Relationship Id="rId6" Type="http://schemas.openxmlformats.org/officeDocument/2006/relationships/image" Target="../media/image33.wmf"/><Relationship Id="rId5" Type="http://schemas.openxmlformats.org/officeDocument/2006/relationships/oleObject" Target="../embeddings/oleObject12.bin"/><Relationship Id="rId4" Type="http://schemas.openxmlformats.org/officeDocument/2006/relationships/image" Target="../media/image32.wmf"/><Relationship Id="rId3" Type="http://schemas.openxmlformats.org/officeDocument/2006/relationships/oleObject" Target="../embeddings/oleObject11.bin"/><Relationship Id="rId2" Type="http://schemas.openxmlformats.org/officeDocument/2006/relationships/image" Target="../media/image31.wmf"/><Relationship Id="rId1"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8.wmf"/><Relationship Id="rId7" Type="http://schemas.openxmlformats.org/officeDocument/2006/relationships/oleObject" Target="../embeddings/oleObject16.bin"/><Relationship Id="rId6" Type="http://schemas.openxmlformats.org/officeDocument/2006/relationships/image" Target="../media/image37.wmf"/><Relationship Id="rId5" Type="http://schemas.openxmlformats.org/officeDocument/2006/relationships/oleObject" Target="../embeddings/oleObject15.bin"/><Relationship Id="rId4" Type="http://schemas.openxmlformats.org/officeDocument/2006/relationships/image" Target="../media/image36.wmf"/><Relationship Id="rId3" Type="http://schemas.openxmlformats.org/officeDocument/2006/relationships/oleObject" Target="../embeddings/oleObject14.bin"/><Relationship Id="rId2" Type="http://schemas.openxmlformats.org/officeDocument/2006/relationships/image" Target="../media/image35.wmf"/><Relationship Id="rId10" Type="http://schemas.openxmlformats.org/officeDocument/2006/relationships/vmlDrawing" Target="../drawings/vmlDrawing5.vml"/><Relationship Id="rId1" Type="http://schemas.openxmlformats.org/officeDocument/2006/relationships/oleObject" Target="../embeddings/oleObject13.bin"/></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47.wmf"/><Relationship Id="rId3" Type="http://schemas.openxmlformats.org/officeDocument/2006/relationships/oleObject" Target="../embeddings/oleObject18.bin"/><Relationship Id="rId2" Type="http://schemas.openxmlformats.org/officeDocument/2006/relationships/image" Target="../media/image46.wmf"/><Relationship Id="rId1"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wmf"/><Relationship Id="rId7" Type="http://schemas.openxmlformats.org/officeDocument/2006/relationships/oleObject" Target="../embeddings/oleObject22.bin"/><Relationship Id="rId6" Type="http://schemas.openxmlformats.org/officeDocument/2006/relationships/image" Target="../media/image55.wmf"/><Relationship Id="rId5" Type="http://schemas.openxmlformats.org/officeDocument/2006/relationships/oleObject" Target="../embeddings/oleObject21.bin"/><Relationship Id="rId4" Type="http://schemas.openxmlformats.org/officeDocument/2006/relationships/image" Target="../media/image54.wmf"/><Relationship Id="rId3" Type="http://schemas.openxmlformats.org/officeDocument/2006/relationships/oleObject" Target="../embeddings/oleObject20.bin"/><Relationship Id="rId2" Type="http://schemas.openxmlformats.org/officeDocument/2006/relationships/image" Target="../media/image53.wmf"/><Relationship Id="rId11" Type="http://schemas.openxmlformats.org/officeDocument/2006/relationships/vmlDrawing" Target="../drawings/vmlDrawing7.vml"/><Relationship Id="rId10" Type="http://schemas.openxmlformats.org/officeDocument/2006/relationships/slideLayout" Target="../slideLayouts/slideLayout2.xml"/><Relationship Id="rId1" Type="http://schemas.openxmlformats.org/officeDocument/2006/relationships/oleObject" Target="../embeddings/oleObject19.bin"/></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39.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image" Target="../media/image62.png"/><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2" Type="http://schemas.openxmlformats.org/officeDocument/2006/relationships/slideLayout" Target="../slideLayouts/slideLayout2.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bwMode="auto">
          <a:xfrm>
            <a:off x="137159" y="2175128"/>
            <a:ext cx="8869680" cy="645160"/>
          </a:xfrm>
          <a:prstGeom prst="rect">
            <a:avLst/>
          </a:prstGeom>
          <a:ln>
            <a:noFill/>
          </a:ln>
        </p:spPr>
        <p:txBody>
          <a:bodyPr wrap="none">
            <a:spAutoFit/>
          </a:bodyPr>
          <a:lstStyle/>
          <a:p>
            <a:pPr algn="ctr">
              <a:defRPr/>
            </a:pPr>
            <a:r>
              <a:rPr lang="zh-CN" altLang="en-US" sz="36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基于自适应哈夫曼编码的可逆信息隐藏算法</a:t>
            </a:r>
            <a:endParaRPr lang="zh-CN" altLang="en-US" sz="36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2242936" y="2800482"/>
            <a:ext cx="4637562" cy="460375"/>
          </a:xfrm>
          <a:prstGeom prst="rect">
            <a:avLst/>
          </a:prstGeom>
          <a:ln>
            <a:noFill/>
          </a:ln>
        </p:spPr>
        <p:txBody>
          <a:bodyPr wrap="square">
            <a:spAutoFit/>
          </a:bodyPr>
          <a:lstStyle/>
          <a:p>
            <a:pPr algn="ctr"/>
            <a:r>
              <a:rPr lang="en-US" altLang="zh-CN" sz="1200">
                <a:solidFill>
                  <a:schemeClr val="accent1"/>
                </a:solidFill>
                <a:latin typeface="+mj-lt"/>
              </a:rPr>
              <a:t>Reversible Data Hiding in Encrypted Images Using Adaptive Huffman Encoding Strategy</a:t>
            </a:r>
            <a:endParaRPr lang="zh-CN" altLang="en-US" sz="1200">
              <a:solidFill>
                <a:schemeClr val="accent1"/>
              </a:solidFill>
              <a:latin typeface="+mj-lt"/>
            </a:endParaRPr>
          </a:p>
        </p:txBody>
      </p:sp>
      <p:sp>
        <p:nvSpPr>
          <p:cNvPr id="24" name="椭圆 23"/>
          <p:cNvSpPr/>
          <p:nvPr/>
        </p:nvSpPr>
        <p:spPr>
          <a:xfrm>
            <a:off x="3871595" y="697230"/>
            <a:ext cx="1380490" cy="1380490"/>
          </a:xfrm>
          <a:prstGeom prst="ellipse">
            <a:avLst/>
          </a:prstGeom>
          <a:solidFill>
            <a:srgbClr val="42556C"/>
          </a:solidFill>
          <a:ln w="38100">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endParaRPr>
          </a:p>
        </p:txBody>
      </p:sp>
      <p:sp>
        <p:nvSpPr>
          <p:cNvPr id="36" name="矩形 35"/>
          <p:cNvSpPr/>
          <p:nvPr/>
        </p:nvSpPr>
        <p:spPr>
          <a:xfrm>
            <a:off x="-1" y="3994298"/>
            <a:ext cx="9144000" cy="1149202"/>
          </a:xfrm>
          <a:prstGeom prst="rect">
            <a:avLst/>
          </a:prstGeom>
          <a:solidFill>
            <a:srgbClr val="425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Freeform 867"/>
          <p:cNvSpPr>
            <a:spLocks noEditPoints="1"/>
          </p:cNvSpPr>
          <p:nvPr/>
        </p:nvSpPr>
        <p:spPr bwMode="auto">
          <a:xfrm>
            <a:off x="4203700" y="1096010"/>
            <a:ext cx="736600" cy="582295"/>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120436" y="196713"/>
            <a:ext cx="8903127" cy="4750074"/>
            <a:chOff x="4818432" y="1309991"/>
            <a:chExt cx="4150469" cy="2503251"/>
          </a:xfrm>
        </p:grpSpPr>
        <p:sp>
          <p:nvSpPr>
            <p:cNvPr id="3" name="矩形 2"/>
            <p:cNvSpPr/>
            <p:nvPr/>
          </p:nvSpPr>
          <p:spPr>
            <a:xfrm>
              <a:off x="4818432" y="1309991"/>
              <a:ext cx="4150469" cy="25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 name="矩形 3"/>
            <p:cNvSpPr/>
            <p:nvPr/>
          </p:nvSpPr>
          <p:spPr>
            <a:xfrm>
              <a:off x="4876800" y="1367360"/>
              <a:ext cx="4020763" cy="23885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334645" y="1233170"/>
            <a:ext cx="8535670" cy="3468370"/>
          </a:xfrm>
          <a:prstGeom prst="rect">
            <a:avLst/>
          </a:prstGeom>
        </p:spPr>
        <p:txBody>
          <a:bodyPr wrap="square">
            <a:noAutofit/>
          </a:bodyPr>
          <a:lstStyle/>
          <a:p>
            <a:pPr>
              <a:lnSpc>
                <a:spcPct val="150000"/>
              </a:lnSpc>
            </a:pPr>
            <a:r>
              <a:rPr lang="zh-CN" altLang="en-US" sz="1200">
                <a:solidFill>
                  <a:schemeClr val="tx1">
                    <a:lumMod val="85000"/>
                    <a:lumOff val="15000"/>
                  </a:schemeClr>
                </a:solidFill>
                <a:sym typeface="+mn-ea"/>
              </a:rPr>
              <a:t>文章</a:t>
            </a:r>
            <a:r>
              <a:rPr lang="en-US" altLang="zh-CN" sz="1200">
                <a:solidFill>
                  <a:schemeClr val="tx1">
                    <a:lumMod val="85000"/>
                    <a:lumOff val="15000"/>
                  </a:schemeClr>
                </a:solidFill>
                <a:sym typeface="+mn-ea"/>
              </a:rPr>
              <a:t>提出的</a:t>
            </a:r>
            <a:r>
              <a:rPr lang="en-US" altLang="zh-CN" sz="1200" b="1">
                <a:solidFill>
                  <a:schemeClr val="tx1">
                    <a:lumMod val="85000"/>
                    <a:lumOff val="15000"/>
                  </a:schemeClr>
                </a:solidFill>
                <a:sym typeface="+mn-ea"/>
              </a:rPr>
              <a:t>基于自适应哈夫量编码的密文域可逆信息隐藏算法</a:t>
            </a:r>
            <a:r>
              <a:rPr lang="en-US" altLang="zh-CN" sz="1200">
                <a:solidFill>
                  <a:schemeClr val="tx1">
                    <a:lumMod val="85000"/>
                    <a:lumOff val="15000"/>
                  </a:schemeClr>
                </a:solidFill>
                <a:sym typeface="+mn-ea"/>
              </a:rPr>
              <a:t>的结构如</a:t>
            </a:r>
            <a:r>
              <a:rPr lang="zh-CN" altLang="en-US" sz="1200">
                <a:solidFill>
                  <a:schemeClr val="tx1">
                    <a:lumMod val="85000"/>
                    <a:lumOff val="15000"/>
                  </a:schemeClr>
                </a:solidFill>
                <a:sym typeface="+mn-ea"/>
              </a:rPr>
              <a:t>下</a:t>
            </a:r>
            <a:r>
              <a:rPr lang="en-US" altLang="zh-CN" sz="1200">
                <a:solidFill>
                  <a:schemeClr val="tx1">
                    <a:lumMod val="85000"/>
                    <a:lumOff val="15000"/>
                  </a:schemeClr>
                </a:solidFill>
                <a:sym typeface="+mn-ea"/>
              </a:rPr>
              <a:t>图所示，包括</a:t>
            </a:r>
            <a:r>
              <a:rPr lang="en-US" altLang="zh-CN" sz="1200" b="1">
                <a:solidFill>
                  <a:schemeClr val="tx1">
                    <a:lumMod val="85000"/>
                    <a:lumOff val="15000"/>
                  </a:schemeClr>
                </a:solidFill>
                <a:sym typeface="+mn-ea"/>
              </a:rPr>
              <a:t>图像预测、自适应的哈夫曼编码、图像加密、位图嵌入、信息嵌人、信息提取和图像恢复</a:t>
            </a:r>
            <a:r>
              <a:rPr lang="en-US" altLang="zh-CN" sz="1200">
                <a:solidFill>
                  <a:schemeClr val="tx1">
                    <a:lumMod val="85000"/>
                    <a:lumOff val="15000"/>
                  </a:schemeClr>
                </a:solidFill>
                <a:sym typeface="+mn-ea"/>
              </a:rPr>
              <a:t>7个部分</a:t>
            </a:r>
            <a:r>
              <a:rPr lang="zh-CN" altLang="en-US" sz="1200">
                <a:solidFill>
                  <a:schemeClr val="tx1">
                    <a:lumMod val="85000"/>
                    <a:lumOff val="15000"/>
                  </a:schemeClr>
                </a:solidFill>
                <a:sym typeface="+mn-ea"/>
              </a:rPr>
              <a:t>。</a:t>
            </a:r>
            <a:endParaRPr lang="zh-CN" altLang="en-US" sz="1200">
              <a:solidFill>
                <a:schemeClr val="tx1">
                  <a:lumMod val="85000"/>
                  <a:lumOff val="15000"/>
                </a:schemeClr>
              </a:solidFill>
              <a:sym typeface="+mn-ea"/>
            </a:endParaRPr>
          </a:p>
        </p:txBody>
      </p:sp>
      <p:sp>
        <p:nvSpPr>
          <p:cNvPr id="6" name="矩形 5"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343416" y="446448"/>
            <a:ext cx="1808480" cy="583565"/>
          </a:xfrm>
          <a:prstGeom prst="rect">
            <a:avLst/>
          </a:prstGeom>
        </p:spPr>
        <p:txBody>
          <a:bodyPr wrap="none">
            <a:spAutoFit/>
          </a:bodyPr>
          <a:lstStyle/>
          <a:p>
            <a:pPr algn="ctr" fontAlgn="base">
              <a:spcBef>
                <a:spcPct val="0"/>
              </a:spcBef>
              <a:spcAft>
                <a:spcPct val="0"/>
              </a:spcAft>
              <a:defRPr/>
            </a:pPr>
            <a:r>
              <a:rPr lang="zh-CN" altLang="en-US" sz="3200" b="1">
                <a:solidFill>
                  <a:schemeClr val="accent1"/>
                </a:solidFill>
                <a:latin typeface="+mj-ea"/>
                <a:ea typeface="+mj-ea"/>
              </a:rPr>
              <a:t>复现算法</a:t>
            </a:r>
            <a:endParaRPr lang="zh-CN" altLang="en-US" sz="3200" b="1">
              <a:solidFill>
                <a:schemeClr val="accent1"/>
              </a:solidFill>
              <a:latin typeface="+mj-ea"/>
              <a:ea typeface="+mj-ea"/>
            </a:endParaRPr>
          </a:p>
        </p:txBody>
      </p:sp>
      <p:pic>
        <p:nvPicPr>
          <p:cNvPr id="7" name="图片 6"/>
          <p:cNvPicPr>
            <a:picLocks noChangeAspect="1"/>
          </p:cNvPicPr>
          <p:nvPr/>
        </p:nvPicPr>
        <p:blipFill>
          <a:blip r:embed="rId1"/>
          <a:stretch>
            <a:fillRect/>
          </a:stretch>
        </p:blipFill>
        <p:spPr>
          <a:xfrm>
            <a:off x="349885" y="1935480"/>
            <a:ext cx="8520430" cy="20631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120436" y="196713"/>
            <a:ext cx="8903127" cy="4750074"/>
            <a:chOff x="4818432" y="1309991"/>
            <a:chExt cx="4150469" cy="2503251"/>
          </a:xfrm>
        </p:grpSpPr>
        <p:sp>
          <p:nvSpPr>
            <p:cNvPr id="3" name="矩形 2"/>
            <p:cNvSpPr/>
            <p:nvPr/>
          </p:nvSpPr>
          <p:spPr>
            <a:xfrm>
              <a:off x="4818432" y="1309991"/>
              <a:ext cx="4150469" cy="25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 name="矩形 3"/>
            <p:cNvSpPr/>
            <p:nvPr/>
          </p:nvSpPr>
          <p:spPr>
            <a:xfrm>
              <a:off x="4876800" y="1367360"/>
              <a:ext cx="4020763" cy="23885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4051935" y="1840230"/>
            <a:ext cx="4726305" cy="1921510"/>
          </a:xfrm>
          <a:prstGeom prst="rect">
            <a:avLst/>
          </a:prstGeom>
        </p:spPr>
        <p:txBody>
          <a:bodyPr wrap="square">
            <a:noAutofit/>
          </a:bodyPr>
          <a:lstStyle/>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原始</a:t>
            </a:r>
            <a:r>
              <a:rPr sz="1200" b="1">
                <a:solidFill>
                  <a:schemeClr val="tx1">
                    <a:lumMod val="85000"/>
                    <a:lumOff val="15000"/>
                  </a:schemeClr>
                </a:solidFill>
                <a:sym typeface="+mn-ea"/>
              </a:rPr>
              <a:t>图像所有者</a:t>
            </a:r>
            <a:r>
              <a:rPr sz="1200">
                <a:solidFill>
                  <a:schemeClr val="tx1">
                    <a:lumMod val="85000"/>
                    <a:lumOff val="15000"/>
                  </a:schemeClr>
                </a:solidFill>
                <a:sym typeface="+mn-ea"/>
              </a:rPr>
              <a:t>利用自然图像相邻像素间的相关性对原始明文图像进行像素值</a:t>
            </a:r>
            <a:r>
              <a:rPr sz="1200" b="1">
                <a:solidFill>
                  <a:schemeClr val="tx1">
                    <a:lumMod val="85000"/>
                    <a:lumOff val="15000"/>
                  </a:schemeClr>
                </a:solidFill>
                <a:sym typeface="+mn-ea"/>
              </a:rPr>
              <a:t>预测</a:t>
            </a:r>
            <a:r>
              <a:rPr sz="1200">
                <a:solidFill>
                  <a:schemeClr val="tx1">
                    <a:lumMod val="85000"/>
                    <a:lumOff val="15000"/>
                  </a:schemeClr>
                </a:solidFill>
                <a:sym typeface="+mn-ea"/>
              </a:rPr>
              <a:t>；</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从最高有效位到最低有效位，每对原始像素值和预测像素值的相同比特位被</a:t>
            </a:r>
            <a:r>
              <a:rPr sz="1200" b="1">
                <a:solidFill>
                  <a:schemeClr val="tx1">
                    <a:lumMod val="85000"/>
                    <a:lumOff val="15000"/>
                  </a:schemeClr>
                </a:solidFill>
                <a:sym typeface="+mn-ea"/>
              </a:rPr>
              <a:t>存储到位图中并进行自适应的哈夫曼编码标记</a:t>
            </a:r>
            <a:r>
              <a:rPr sz="1200">
                <a:solidFill>
                  <a:schemeClr val="tx1">
                    <a:lumMod val="85000"/>
                    <a:lumOff val="15000"/>
                  </a:schemeClr>
                </a:solidFill>
                <a:sym typeface="+mn-ea"/>
              </a:rPr>
              <a:t>.</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b="1">
                <a:solidFill>
                  <a:schemeClr val="tx1">
                    <a:lumMod val="85000"/>
                    <a:lumOff val="15000"/>
                  </a:schemeClr>
                </a:solidFill>
                <a:sym typeface="+mn-ea"/>
              </a:rPr>
              <a:t>利用流密码对原始明文图像进行加密</a:t>
            </a:r>
            <a:r>
              <a:rPr sz="1200">
                <a:solidFill>
                  <a:schemeClr val="tx1">
                    <a:lumMod val="85000"/>
                    <a:lumOff val="15000"/>
                  </a:schemeClr>
                </a:solidFill>
                <a:sym typeface="+mn-ea"/>
              </a:rPr>
              <a:t>，将已编码压缩的</a:t>
            </a:r>
            <a:r>
              <a:rPr sz="1200" b="1">
                <a:solidFill>
                  <a:schemeClr val="tx1">
                    <a:lumMod val="85000"/>
                    <a:lumOff val="15000"/>
                  </a:schemeClr>
                </a:solidFill>
                <a:sym typeface="+mn-ea"/>
              </a:rPr>
              <a:t>位图嵌人</a:t>
            </a:r>
            <a:r>
              <a:rPr sz="1200">
                <a:solidFill>
                  <a:schemeClr val="tx1">
                    <a:lumMod val="85000"/>
                    <a:lumOff val="15000"/>
                  </a:schemeClr>
                </a:solidFill>
                <a:sym typeface="+mn-ea"/>
              </a:rPr>
              <a:t>到加密图像中</a:t>
            </a:r>
            <a:endParaRPr sz="1200">
              <a:solidFill>
                <a:schemeClr val="tx1">
                  <a:lumMod val="85000"/>
                  <a:lumOff val="15000"/>
                </a:schemeClr>
              </a:solidFill>
              <a:sym typeface="+mn-ea"/>
            </a:endParaRPr>
          </a:p>
        </p:txBody>
      </p:sp>
      <p:sp>
        <p:nvSpPr>
          <p:cNvPr id="6" name="矩形 5"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343416" y="446448"/>
            <a:ext cx="1808480" cy="583565"/>
          </a:xfrm>
          <a:prstGeom prst="rect">
            <a:avLst/>
          </a:prstGeom>
        </p:spPr>
        <p:txBody>
          <a:bodyPr wrap="none">
            <a:spAutoFit/>
          </a:bodyPr>
          <a:lstStyle/>
          <a:p>
            <a:pPr algn="ctr" fontAlgn="base">
              <a:spcBef>
                <a:spcPct val="0"/>
              </a:spcBef>
              <a:spcAft>
                <a:spcPct val="0"/>
              </a:spcAft>
              <a:defRPr/>
            </a:pPr>
            <a:r>
              <a:rPr lang="zh-CN" altLang="en-US" sz="3200" b="1">
                <a:solidFill>
                  <a:schemeClr val="accent1"/>
                </a:solidFill>
                <a:latin typeface="+mj-ea"/>
                <a:ea typeface="+mj-ea"/>
              </a:rPr>
              <a:t>复现算法</a:t>
            </a:r>
            <a:endParaRPr lang="zh-CN" altLang="en-US" sz="3200" b="1">
              <a:solidFill>
                <a:schemeClr val="accent1"/>
              </a:solidFill>
              <a:latin typeface="+mj-ea"/>
              <a:ea typeface="+mj-ea"/>
            </a:endParaRPr>
          </a:p>
        </p:txBody>
      </p:sp>
      <p:pic>
        <p:nvPicPr>
          <p:cNvPr id="7" name="图片 6"/>
          <p:cNvPicPr>
            <a:picLocks noChangeAspect="1"/>
          </p:cNvPicPr>
          <p:nvPr/>
        </p:nvPicPr>
        <p:blipFill>
          <a:blip r:embed="rId1"/>
          <a:srcRect r="62111"/>
          <a:stretch>
            <a:fillRect/>
          </a:stretch>
        </p:blipFill>
        <p:spPr>
          <a:xfrm>
            <a:off x="349885" y="1698625"/>
            <a:ext cx="3228340" cy="20631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120436" y="196713"/>
            <a:ext cx="8903127" cy="4750074"/>
            <a:chOff x="4818432" y="1309991"/>
            <a:chExt cx="4150469" cy="2503251"/>
          </a:xfrm>
        </p:grpSpPr>
        <p:sp>
          <p:nvSpPr>
            <p:cNvPr id="3" name="矩形 2"/>
            <p:cNvSpPr/>
            <p:nvPr/>
          </p:nvSpPr>
          <p:spPr>
            <a:xfrm>
              <a:off x="4818432" y="1309991"/>
              <a:ext cx="4150469" cy="25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 name="矩形 3"/>
            <p:cNvSpPr/>
            <p:nvPr/>
          </p:nvSpPr>
          <p:spPr>
            <a:xfrm>
              <a:off x="4876800" y="1367360"/>
              <a:ext cx="4020763" cy="23885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4051935" y="2248535"/>
            <a:ext cx="4726305" cy="963930"/>
          </a:xfrm>
          <a:prstGeom prst="rect">
            <a:avLst/>
          </a:prstGeom>
        </p:spPr>
        <p:txBody>
          <a:bodyPr wrap="square">
            <a:noAutofit/>
          </a:bodyPr>
          <a:lstStyle/>
          <a:p>
            <a:pPr marL="171450" indent="-171450">
              <a:lnSpc>
                <a:spcPct val="150000"/>
              </a:lnSpc>
              <a:buFont typeface="Arial" panose="020B0604020202020204" pitchFamily="34" charset="0"/>
              <a:buChar char="•"/>
            </a:pPr>
            <a:r>
              <a:rPr sz="1200" b="1">
                <a:solidFill>
                  <a:schemeClr val="tx1">
                    <a:lumMod val="85000"/>
                    <a:lumOff val="15000"/>
                  </a:schemeClr>
                </a:solidFill>
                <a:sym typeface="+mn-ea"/>
              </a:rPr>
              <a:t>信息隐藏者</a:t>
            </a:r>
            <a:r>
              <a:rPr sz="1200">
                <a:solidFill>
                  <a:schemeClr val="tx1">
                    <a:lumMod val="85000"/>
                    <a:lumOff val="15000"/>
                  </a:schemeClr>
                </a:solidFill>
                <a:sym typeface="+mn-ea"/>
              </a:rPr>
              <a:t>获得含位图的加密图像后，在腾出的空间，根据隐藏密钥，通过位替换来</a:t>
            </a:r>
            <a:r>
              <a:rPr sz="1200" b="1">
                <a:solidFill>
                  <a:schemeClr val="tx1">
                    <a:lumMod val="85000"/>
                    <a:lumOff val="15000"/>
                  </a:schemeClr>
                </a:solidFill>
                <a:sym typeface="+mn-ea"/>
              </a:rPr>
              <a:t>自适应地嵌入秘密信息</a:t>
            </a:r>
            <a:r>
              <a:rPr sz="1200">
                <a:solidFill>
                  <a:schemeClr val="tx1">
                    <a:lumMod val="85000"/>
                    <a:lumOff val="15000"/>
                  </a:schemeClr>
                </a:solidFill>
                <a:sym typeface="+mn-ea"/>
              </a:rPr>
              <a:t>。</a:t>
            </a:r>
            <a:endParaRPr sz="1200">
              <a:solidFill>
                <a:schemeClr val="tx1">
                  <a:lumMod val="85000"/>
                  <a:lumOff val="15000"/>
                </a:schemeClr>
              </a:solidFill>
              <a:sym typeface="+mn-ea"/>
            </a:endParaRPr>
          </a:p>
        </p:txBody>
      </p:sp>
      <p:sp>
        <p:nvSpPr>
          <p:cNvPr id="6" name="矩形 5"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343416" y="446448"/>
            <a:ext cx="1808480" cy="583565"/>
          </a:xfrm>
          <a:prstGeom prst="rect">
            <a:avLst/>
          </a:prstGeom>
        </p:spPr>
        <p:txBody>
          <a:bodyPr wrap="none">
            <a:spAutoFit/>
          </a:bodyPr>
          <a:lstStyle/>
          <a:p>
            <a:pPr algn="ctr" fontAlgn="base">
              <a:spcBef>
                <a:spcPct val="0"/>
              </a:spcBef>
              <a:spcAft>
                <a:spcPct val="0"/>
              </a:spcAft>
              <a:defRPr/>
            </a:pPr>
            <a:r>
              <a:rPr lang="zh-CN" altLang="en-US" sz="3200" b="1">
                <a:solidFill>
                  <a:schemeClr val="accent1"/>
                </a:solidFill>
                <a:latin typeface="+mj-ea"/>
                <a:ea typeface="+mj-ea"/>
              </a:rPr>
              <a:t>复现算法</a:t>
            </a:r>
            <a:endParaRPr lang="zh-CN" altLang="en-US" sz="3200" b="1">
              <a:solidFill>
                <a:schemeClr val="accent1"/>
              </a:solidFill>
              <a:latin typeface="+mj-ea"/>
              <a:ea typeface="+mj-ea"/>
            </a:endParaRPr>
          </a:p>
        </p:txBody>
      </p:sp>
      <p:pic>
        <p:nvPicPr>
          <p:cNvPr id="7" name="图片 6"/>
          <p:cNvPicPr>
            <a:picLocks noChangeAspect="1"/>
          </p:cNvPicPr>
          <p:nvPr/>
        </p:nvPicPr>
        <p:blipFill>
          <a:blip r:embed="rId1"/>
          <a:srcRect l="36808" r="38665"/>
          <a:stretch>
            <a:fillRect/>
          </a:stretch>
        </p:blipFill>
        <p:spPr>
          <a:xfrm>
            <a:off x="726440" y="1698625"/>
            <a:ext cx="2089785" cy="20631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120436" y="196713"/>
            <a:ext cx="8903127" cy="4750074"/>
            <a:chOff x="4818432" y="1309991"/>
            <a:chExt cx="4150469" cy="2503251"/>
          </a:xfrm>
        </p:grpSpPr>
        <p:sp>
          <p:nvSpPr>
            <p:cNvPr id="3" name="矩形 2"/>
            <p:cNvSpPr/>
            <p:nvPr/>
          </p:nvSpPr>
          <p:spPr>
            <a:xfrm>
              <a:off x="4818432" y="1309991"/>
              <a:ext cx="4150469" cy="25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 name="矩形 3"/>
            <p:cNvSpPr/>
            <p:nvPr/>
          </p:nvSpPr>
          <p:spPr>
            <a:xfrm>
              <a:off x="4876800" y="1367360"/>
              <a:ext cx="4020763" cy="23885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4051935" y="1849120"/>
            <a:ext cx="4726305" cy="1864360"/>
          </a:xfrm>
          <a:prstGeom prst="rect">
            <a:avLst/>
          </a:prstGeom>
        </p:spPr>
        <p:txBody>
          <a:bodyPr wrap="square">
            <a:noAutofit/>
          </a:bodyPr>
          <a:lstStyle/>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在</a:t>
            </a:r>
            <a:r>
              <a:rPr sz="1200" b="1">
                <a:solidFill>
                  <a:schemeClr val="tx1">
                    <a:lumMod val="85000"/>
                    <a:lumOff val="15000"/>
                  </a:schemeClr>
                </a:solidFill>
                <a:sym typeface="+mn-ea"/>
              </a:rPr>
              <a:t>信息提取和图像恢复</a:t>
            </a:r>
            <a:r>
              <a:rPr sz="1200">
                <a:solidFill>
                  <a:schemeClr val="tx1">
                    <a:lumMod val="85000"/>
                    <a:lumOff val="15000"/>
                  </a:schemeClr>
                </a:solidFill>
                <a:sym typeface="+mn-ea"/>
              </a:rPr>
              <a:t>阶段，由于哈夫曼编码和解码的可逆性，拥有数据隐藏密钥的合法接收者可以提取加密的秘密信息，并通过密钥对其进行解密，得到原始秘密信息.拥有图像加密密钥的</a:t>
            </a:r>
            <a:r>
              <a:rPr sz="1200" b="1">
                <a:solidFill>
                  <a:schemeClr val="tx1">
                    <a:lumMod val="85000"/>
                    <a:lumOff val="15000"/>
                  </a:schemeClr>
                </a:solidFill>
                <a:sym typeface="+mn-ea"/>
              </a:rPr>
              <a:t>合法接收者</a:t>
            </a:r>
            <a:r>
              <a:rPr sz="1200">
                <a:solidFill>
                  <a:schemeClr val="tx1">
                    <a:lumMod val="85000"/>
                    <a:lumOff val="15000"/>
                  </a:schemeClr>
                </a:solidFill>
                <a:sym typeface="+mn-ea"/>
              </a:rPr>
              <a:t>可以无损地恢复原始明文图像.</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当同时拥有两把密钥时，合法接收者既能提取原始秘密信息，也能无损恢复原始明文图像.</a:t>
            </a:r>
            <a:endParaRPr sz="1200">
              <a:solidFill>
                <a:schemeClr val="tx1">
                  <a:lumMod val="85000"/>
                  <a:lumOff val="15000"/>
                </a:schemeClr>
              </a:solidFill>
              <a:sym typeface="+mn-ea"/>
            </a:endParaRPr>
          </a:p>
        </p:txBody>
      </p:sp>
      <p:sp>
        <p:nvSpPr>
          <p:cNvPr id="6" name="矩形 5"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343416" y="446448"/>
            <a:ext cx="1808480" cy="583565"/>
          </a:xfrm>
          <a:prstGeom prst="rect">
            <a:avLst/>
          </a:prstGeom>
        </p:spPr>
        <p:txBody>
          <a:bodyPr wrap="none">
            <a:spAutoFit/>
          </a:bodyPr>
          <a:lstStyle/>
          <a:p>
            <a:pPr algn="ctr" fontAlgn="base">
              <a:spcBef>
                <a:spcPct val="0"/>
              </a:spcBef>
              <a:spcAft>
                <a:spcPct val="0"/>
              </a:spcAft>
              <a:defRPr/>
            </a:pPr>
            <a:r>
              <a:rPr lang="zh-CN" altLang="en-US" sz="3200" b="1">
                <a:solidFill>
                  <a:schemeClr val="accent1"/>
                </a:solidFill>
                <a:latin typeface="+mj-ea"/>
                <a:ea typeface="+mj-ea"/>
              </a:rPr>
              <a:t>复现算法</a:t>
            </a:r>
            <a:endParaRPr lang="zh-CN" altLang="en-US" sz="3200" b="1">
              <a:solidFill>
                <a:schemeClr val="accent1"/>
              </a:solidFill>
              <a:latin typeface="+mj-ea"/>
              <a:ea typeface="+mj-ea"/>
            </a:endParaRPr>
          </a:p>
        </p:txBody>
      </p:sp>
      <p:pic>
        <p:nvPicPr>
          <p:cNvPr id="7" name="图片 6"/>
          <p:cNvPicPr>
            <a:picLocks noChangeAspect="1"/>
          </p:cNvPicPr>
          <p:nvPr/>
        </p:nvPicPr>
        <p:blipFill>
          <a:blip r:embed="rId1"/>
          <a:srcRect l="60657" r="-633"/>
          <a:stretch>
            <a:fillRect/>
          </a:stretch>
        </p:blipFill>
        <p:spPr>
          <a:xfrm>
            <a:off x="645795" y="1698625"/>
            <a:ext cx="3326130" cy="20148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图像预测</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grpSp>
        <p:nvGrpSpPr>
          <p:cNvPr id="5" name="组合 4"/>
          <p:cNvGrpSpPr/>
          <p:nvPr>
            <p:custDataLst>
              <p:tags r:id="rId1"/>
            </p:custDataLst>
          </p:nvPr>
        </p:nvGrpSpPr>
        <p:grpSpPr>
          <a:xfrm>
            <a:off x="274804" y="1027623"/>
            <a:ext cx="4173856" cy="1544321"/>
            <a:chOff x="470646" y="1569913"/>
            <a:chExt cx="3892766" cy="1364618"/>
          </a:xfrm>
        </p:grpSpPr>
        <p:grpSp>
          <p:nvGrpSpPr>
            <p:cNvPr id="2" name="组合 1"/>
            <p:cNvGrpSpPr/>
            <p:nvPr/>
          </p:nvGrpSpPr>
          <p:grpSpPr>
            <a:xfrm>
              <a:off x="470646" y="1569913"/>
              <a:ext cx="3892766" cy="1364618"/>
              <a:chOff x="470646" y="1374932"/>
              <a:chExt cx="3680897" cy="1152721"/>
            </a:xfrm>
          </p:grpSpPr>
          <p:sp>
            <p:nvSpPr>
              <p:cNvPr id="29" name="矩形 28"/>
              <p:cNvSpPr/>
              <p:nvPr>
                <p:custDataLst>
                  <p:tags r:id="rId2"/>
                </p:custDataLst>
              </p:nvPr>
            </p:nvSpPr>
            <p:spPr>
              <a:xfrm>
                <a:off x="603367" y="1374932"/>
                <a:ext cx="3548176" cy="115272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3"/>
                </p:custDataLst>
              </p:nvPr>
            </p:nvSpPr>
            <p:spPr>
              <a:xfrm>
                <a:off x="470646" y="1374932"/>
                <a:ext cx="132721" cy="115272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custDataLst>
                <p:tags r:id="rId4"/>
              </p:custDataLst>
            </p:nvPr>
          </p:nvSpPr>
          <p:spPr bwMode="auto">
            <a:xfrm>
              <a:off x="737738" y="1614968"/>
              <a:ext cx="1107996" cy="369332"/>
            </a:xfrm>
            <a:prstGeom prst="rect">
              <a:avLst/>
            </a:prstGeom>
            <a:noFill/>
          </p:spPr>
          <p:txBody>
            <a:bodyPr wrap="none">
              <a:spAutoFit/>
            </a:bodyPr>
            <a:lstStyle/>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custDataLst>
                <p:tags r:id="rId5"/>
              </p:custDataLst>
            </p:nvPr>
          </p:nvSpPr>
          <p:spPr>
            <a:xfrm>
              <a:off x="737737" y="1895025"/>
              <a:ext cx="3424126" cy="937053"/>
            </a:xfrm>
            <a:prstGeom prst="rect">
              <a:avLst/>
            </a:prstGeom>
          </p:spPr>
          <p:txBody>
            <a:bodyPr wrap="square">
              <a:spAutoFit/>
            </a:bodyPr>
            <a:lstStyle/>
            <a:p>
              <a:pPr>
                <a:lnSpc>
                  <a:spcPct val="150000"/>
                </a:lnSpc>
              </a:pPr>
              <a:r>
                <a:rPr lang="en-US" altLang="zh-CN" sz="1050">
                  <a:solidFill>
                    <a:schemeClr val="tx1">
                      <a:lumMod val="65000"/>
                      <a:lumOff val="35000"/>
                    </a:schemeClr>
                  </a:solidFill>
                </a:rPr>
                <a:t>在本文的算法中，采用</a:t>
              </a:r>
              <a:r>
                <a:rPr lang="en-US" altLang="zh-CN" sz="1050" b="1">
                  <a:solidFill>
                    <a:schemeClr val="tx1">
                      <a:lumMod val="65000"/>
                      <a:lumOff val="35000"/>
                    </a:schemeClr>
                  </a:solidFill>
                </a:rPr>
                <a:t>中值预测器MED</a:t>
              </a:r>
              <a:r>
                <a:rPr lang="en-US" altLang="zh-CN" sz="1050">
                  <a:solidFill>
                    <a:schemeClr val="tx1">
                      <a:lumMod val="65000"/>
                      <a:lumOff val="35000"/>
                    </a:schemeClr>
                  </a:solidFill>
                </a:rPr>
                <a:t>(MedianEdge Detector)对原始明文图像进行</a:t>
              </a:r>
              <a:r>
                <a:rPr lang="en-US" altLang="zh-CN" sz="1050" b="1">
                  <a:solidFill>
                    <a:schemeClr val="tx1">
                      <a:lumMod val="65000"/>
                      <a:lumOff val="35000"/>
                    </a:schemeClr>
                  </a:solidFill>
                </a:rPr>
                <a:t>像素值预测</a:t>
              </a:r>
              <a:r>
                <a:rPr lang="zh-CN" altLang="en-US" sz="1050">
                  <a:solidFill>
                    <a:schemeClr val="tx1">
                      <a:lumMod val="65000"/>
                      <a:lumOff val="35000"/>
                    </a:schemeClr>
                  </a:solidFill>
                </a:rPr>
                <a:t>。</a:t>
              </a:r>
              <a:r>
                <a:rPr lang="en-US" altLang="zh-CN" sz="1050">
                  <a:solidFill>
                    <a:schemeClr val="tx1">
                      <a:lumMod val="65000"/>
                      <a:lumOff val="35000"/>
                    </a:schemeClr>
                  </a:solidFill>
                </a:rPr>
                <a:t>该预测器将图像中的第1行和第1列作为参考像素，并根据当前像素的左、上和左上相邻像素来预测当前像素。</a:t>
              </a:r>
              <a:endParaRPr lang="en-US" altLang="zh-CN" sz="1050">
                <a:solidFill>
                  <a:schemeClr val="tx1">
                    <a:lumMod val="65000"/>
                    <a:lumOff val="35000"/>
                  </a:schemeClr>
                </a:solidFill>
              </a:endParaRPr>
            </a:p>
          </p:txBody>
        </p:sp>
      </p:grpSp>
      <p:pic>
        <p:nvPicPr>
          <p:cNvPr id="6" name="图片 5"/>
          <p:cNvPicPr>
            <a:picLocks noChangeAspect="1"/>
          </p:cNvPicPr>
          <p:nvPr/>
        </p:nvPicPr>
        <p:blipFill>
          <a:blip r:embed="rId6"/>
          <a:stretch>
            <a:fillRect/>
          </a:stretch>
        </p:blipFill>
        <p:spPr>
          <a:xfrm>
            <a:off x="425450" y="2865755"/>
            <a:ext cx="4010025" cy="2114550"/>
          </a:xfrm>
          <a:prstGeom prst="rect">
            <a:avLst/>
          </a:prstGeom>
        </p:spPr>
      </p:pic>
      <p:pic>
        <p:nvPicPr>
          <p:cNvPr id="7" name="图片 6"/>
          <p:cNvPicPr>
            <a:picLocks noChangeAspect="1"/>
          </p:cNvPicPr>
          <p:nvPr/>
        </p:nvPicPr>
        <p:blipFill>
          <a:blip r:embed="rId7"/>
          <a:stretch>
            <a:fillRect/>
          </a:stretch>
        </p:blipFill>
        <p:spPr>
          <a:xfrm>
            <a:off x="5047615" y="1395730"/>
            <a:ext cx="3566160" cy="2673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对象 15">
            <a:hlinkClick r:id="" action="ppaction://ole?verb="/>
          </p:cNvPr>
          <p:cNvGraphicFramePr>
            <a:graphicFrameLocks noChangeAspect="1"/>
          </p:cNvGraphicFramePr>
          <p:nvPr/>
        </p:nvGraphicFramePr>
        <p:xfrm>
          <a:off x="6852920" y="1896745"/>
          <a:ext cx="1511300" cy="203200"/>
        </p:xfrm>
        <a:graphic>
          <a:graphicData uri="http://schemas.openxmlformats.org/presentationml/2006/ole">
            <mc:AlternateContent xmlns:mc="http://schemas.openxmlformats.org/markup-compatibility/2006">
              <mc:Choice xmlns:v="urn:schemas-microsoft-com:vml" Requires="v">
                <p:oleObj spid="_x0000_s1026" name="" r:id="rId1" imgW="1511300" imgH="203200" progId="Equation.KSEE3">
                  <p:embed/>
                </p:oleObj>
              </mc:Choice>
              <mc:Fallback>
                <p:oleObj name="" r:id="rId1" imgW="1511300" imgH="203200" progId="Equation.KSEE3">
                  <p:embed/>
                  <p:pic>
                    <p:nvPicPr>
                      <p:cNvPr id="0" name="图片 1025"/>
                      <p:cNvPicPr/>
                      <p:nvPr/>
                    </p:nvPicPr>
                    <p:blipFill>
                      <a:blip r:embed="rId2"/>
                      <a:stretch>
                        <a:fillRect/>
                      </a:stretch>
                    </p:blipFill>
                    <p:spPr>
                      <a:xfrm>
                        <a:off x="6852920" y="1896745"/>
                        <a:ext cx="1511300" cy="20320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5422265" y="1611630"/>
          <a:ext cx="2501900" cy="241300"/>
        </p:xfrm>
        <a:graphic>
          <a:graphicData uri="http://schemas.openxmlformats.org/presentationml/2006/ole">
            <mc:AlternateContent xmlns:mc="http://schemas.openxmlformats.org/markup-compatibility/2006">
              <mc:Choice xmlns:v="urn:schemas-microsoft-com:vml" Requires="v">
                <p:oleObj spid="_x0000_s1025" name="" r:id="rId3" imgW="2501900" imgH="241300" progId="Equation.KSEE3">
                  <p:embed/>
                </p:oleObj>
              </mc:Choice>
              <mc:Fallback>
                <p:oleObj name="" r:id="rId3" imgW="2501900" imgH="241300" progId="Equation.KSEE3">
                  <p:embed/>
                  <p:pic>
                    <p:nvPicPr>
                      <p:cNvPr id="0" name="图片 1024"/>
                      <p:cNvPicPr/>
                      <p:nvPr/>
                    </p:nvPicPr>
                    <p:blipFill>
                      <a:blip r:embed="rId4"/>
                      <a:stretch>
                        <a:fillRect/>
                      </a:stretch>
                    </p:blipFill>
                    <p:spPr>
                      <a:xfrm>
                        <a:off x="5422265" y="1611630"/>
                        <a:ext cx="2501900" cy="241300"/>
                      </a:xfrm>
                      <a:prstGeom prst="rect">
                        <a:avLst/>
                      </a:prstGeom>
                    </p:spPr>
                  </p:pic>
                </p:oleObj>
              </mc:Fallback>
            </mc:AlternateContent>
          </a:graphicData>
        </a:graphic>
      </p:graphicFrame>
      <p:sp>
        <p:nvSpPr>
          <p:cNvPr id="3" name="矩形 2"/>
          <p:cNvSpPr/>
          <p:nvPr/>
        </p:nvSpPr>
        <p:spPr bwMode="auto">
          <a:xfrm>
            <a:off x="137160" y="93124"/>
            <a:ext cx="2240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自适应的哈夫曼编码</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963930"/>
          </a:xfrm>
          <a:prstGeom prst="rect">
            <a:avLst/>
          </a:prstGeom>
        </p:spPr>
        <p:txBody>
          <a:bodyPr wrap="square">
            <a:noAutofit/>
          </a:bodyPr>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下图</a:t>
            </a:r>
            <a:r>
              <a:rPr lang="en-US" altLang="zh-CN" sz="1200">
                <a:solidFill>
                  <a:schemeClr val="tx1">
                    <a:lumMod val="85000"/>
                    <a:lumOff val="15000"/>
                  </a:schemeClr>
                </a:solidFill>
                <a:sym typeface="+mn-ea"/>
              </a:rPr>
              <a:t>5</a:t>
            </a:r>
            <a:r>
              <a:rPr lang="zh-CN" sz="1200">
                <a:solidFill>
                  <a:schemeClr val="tx1">
                    <a:lumMod val="85000"/>
                    <a:lumOff val="15000"/>
                  </a:schemeClr>
                </a:solidFill>
                <a:sym typeface="+mn-ea"/>
              </a:rPr>
              <a:t>为</a:t>
            </a:r>
            <a:r>
              <a:rPr lang="en-US" altLang="zh-CN" sz="1200">
                <a:solidFill>
                  <a:schemeClr val="tx1">
                    <a:lumMod val="85000"/>
                    <a:lumOff val="15000"/>
                  </a:schemeClr>
                </a:solidFill>
                <a:sym typeface="+mn-ea"/>
              </a:rPr>
              <a:t>8</a:t>
            </a:r>
            <a:r>
              <a:rPr lang="zh-CN" altLang="en-US" sz="1200">
                <a:solidFill>
                  <a:schemeClr val="tx1">
                    <a:lumMod val="85000"/>
                    <a:lumOff val="15000"/>
                  </a:schemeClr>
                </a:solidFill>
                <a:sym typeface="+mn-ea"/>
              </a:rPr>
              <a:t>×</a:t>
            </a:r>
            <a:r>
              <a:rPr lang="en-US" altLang="zh-CN" sz="1200">
                <a:solidFill>
                  <a:schemeClr val="tx1">
                    <a:lumMod val="85000"/>
                    <a:lumOff val="15000"/>
                  </a:schemeClr>
                </a:solidFill>
                <a:sym typeface="+mn-ea"/>
              </a:rPr>
              <a:t>8</a:t>
            </a:r>
            <a:r>
              <a:rPr lang="zh-CN" altLang="en-US" sz="1200">
                <a:solidFill>
                  <a:schemeClr val="tx1">
                    <a:lumMod val="85000"/>
                    <a:lumOff val="15000"/>
                  </a:schemeClr>
                </a:solidFill>
                <a:sym typeface="+mn-ea"/>
              </a:rPr>
              <a:t>来自</a:t>
            </a:r>
            <a:r>
              <a:rPr lang="en-US" altLang="zh-CN" sz="1200">
                <a:solidFill>
                  <a:schemeClr val="tx1">
                    <a:lumMod val="85000"/>
                    <a:lumOff val="15000"/>
                  </a:schemeClr>
                </a:solidFill>
                <a:sym typeface="+mn-ea"/>
              </a:rPr>
              <a:t>Lena</a:t>
            </a:r>
            <a:r>
              <a:rPr lang="zh-CN" altLang="en-US" sz="1200">
                <a:solidFill>
                  <a:schemeClr val="tx1">
                    <a:lumMod val="85000"/>
                    <a:lumOff val="15000"/>
                  </a:schemeClr>
                </a:solidFill>
                <a:sym typeface="+mn-ea"/>
              </a:rPr>
              <a:t>图像中的像素块，代表原始图像</a:t>
            </a:r>
            <a:r>
              <a:rPr lang="en-US" altLang="zh-CN" sz="1200">
                <a:solidFill>
                  <a:schemeClr val="tx1">
                    <a:lumMod val="85000"/>
                    <a:lumOff val="15000"/>
                  </a:schemeClr>
                </a:solidFill>
                <a:sym typeface="+mn-ea"/>
              </a:rPr>
              <a:t>I</a:t>
            </a:r>
            <a:endParaRPr lang="en-US" alt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altLang="en-US" sz="1200">
                <a:solidFill>
                  <a:schemeClr val="tx1">
                    <a:lumMod val="85000"/>
                    <a:lumOff val="15000"/>
                  </a:schemeClr>
                </a:solidFill>
                <a:sym typeface="+mn-ea"/>
              </a:rPr>
              <a:t>图</a:t>
            </a:r>
            <a:r>
              <a:rPr lang="en-US" altLang="zh-CN" sz="1200">
                <a:solidFill>
                  <a:schemeClr val="tx1">
                    <a:lumMod val="85000"/>
                    <a:lumOff val="15000"/>
                  </a:schemeClr>
                </a:solidFill>
                <a:sym typeface="+mn-ea"/>
              </a:rPr>
              <a:t>6</a:t>
            </a:r>
            <a:r>
              <a:rPr lang="zh-CN" altLang="en-US" sz="1200">
                <a:solidFill>
                  <a:schemeClr val="tx1">
                    <a:lumMod val="85000"/>
                    <a:lumOff val="15000"/>
                  </a:schemeClr>
                </a:solidFill>
                <a:sym typeface="+mn-ea"/>
              </a:rPr>
              <a:t>为图</a:t>
            </a:r>
            <a:r>
              <a:rPr lang="en-US" altLang="zh-CN" sz="1200">
                <a:solidFill>
                  <a:schemeClr val="tx1">
                    <a:lumMod val="85000"/>
                    <a:lumOff val="15000"/>
                  </a:schemeClr>
                </a:solidFill>
                <a:sym typeface="+mn-ea"/>
              </a:rPr>
              <a:t>5</a:t>
            </a:r>
            <a:r>
              <a:rPr lang="zh-CN" altLang="en-US" sz="1200">
                <a:solidFill>
                  <a:schemeClr val="tx1">
                    <a:lumMod val="85000"/>
                    <a:lumOff val="15000"/>
                  </a:schemeClr>
                </a:solidFill>
                <a:sym typeface="+mn-ea"/>
              </a:rPr>
              <a:t>的预测像素值，其中第一行和第一列为参考像素，在像素值预测过程中保持不变</a:t>
            </a:r>
            <a:endParaRPr lang="zh-CN" altLang="en-US" sz="1200">
              <a:solidFill>
                <a:schemeClr val="tx1">
                  <a:lumMod val="85000"/>
                  <a:lumOff val="15000"/>
                </a:schemeClr>
              </a:solidFill>
              <a:sym typeface="+mn-ea"/>
            </a:endParaRPr>
          </a:p>
        </p:txBody>
      </p:sp>
      <p:pic>
        <p:nvPicPr>
          <p:cNvPr id="9" name="图片 8"/>
          <p:cNvPicPr>
            <a:picLocks noChangeAspect="1"/>
          </p:cNvPicPr>
          <p:nvPr/>
        </p:nvPicPr>
        <p:blipFill>
          <a:blip r:embed="rId5"/>
          <a:stretch>
            <a:fillRect/>
          </a:stretch>
        </p:blipFill>
        <p:spPr>
          <a:xfrm>
            <a:off x="137160" y="2125345"/>
            <a:ext cx="2119630" cy="1755140"/>
          </a:xfrm>
          <a:prstGeom prst="rect">
            <a:avLst/>
          </a:prstGeom>
        </p:spPr>
      </p:pic>
      <p:pic>
        <p:nvPicPr>
          <p:cNvPr id="11" name="图片 10"/>
          <p:cNvPicPr>
            <a:picLocks noChangeAspect="1"/>
          </p:cNvPicPr>
          <p:nvPr/>
        </p:nvPicPr>
        <p:blipFill>
          <a:blip r:embed="rId6"/>
          <a:stretch>
            <a:fillRect/>
          </a:stretch>
        </p:blipFill>
        <p:spPr>
          <a:xfrm>
            <a:off x="2377440" y="2125345"/>
            <a:ext cx="2353310" cy="1755775"/>
          </a:xfrm>
          <a:prstGeom prst="rect">
            <a:avLst/>
          </a:prstGeom>
        </p:spPr>
      </p:pic>
      <p:sp>
        <p:nvSpPr>
          <p:cNvPr id="12" name="矩形 11"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4730750" y="958850"/>
            <a:ext cx="4299585" cy="3815080"/>
          </a:xfrm>
          <a:prstGeom prst="rect">
            <a:avLst/>
          </a:prstGeom>
        </p:spPr>
        <p:txBody>
          <a:bodyPr wrap="square">
            <a:noAutofit/>
          </a:bodyPr>
          <a:p>
            <a:pPr marL="171450" indent="-171450">
              <a:lnSpc>
                <a:spcPct val="150000"/>
              </a:lnSpc>
              <a:buFont typeface="Arial" panose="020B0604020202020204" pitchFamily="34" charset="0"/>
              <a:buChar char="•"/>
            </a:pPr>
            <a:r>
              <a:rPr lang="zh-CN" altLang="en-US" sz="1200">
                <a:solidFill>
                  <a:schemeClr val="tx1">
                    <a:lumMod val="85000"/>
                    <a:lumOff val="15000"/>
                  </a:schemeClr>
                </a:solidFill>
                <a:latin typeface="+mn-ea"/>
                <a:cs typeface="+mn-ea"/>
                <a:sym typeface="+mn-ea"/>
              </a:rPr>
              <a:t>由下面的式子将图</a:t>
            </a:r>
            <a:r>
              <a:rPr lang="en-US" altLang="zh-CN" sz="1200">
                <a:solidFill>
                  <a:schemeClr val="tx1">
                    <a:lumMod val="85000"/>
                    <a:lumOff val="15000"/>
                  </a:schemeClr>
                </a:solidFill>
                <a:latin typeface="+mn-ea"/>
                <a:cs typeface="+mn-ea"/>
                <a:sym typeface="+mn-ea"/>
              </a:rPr>
              <a:t>5</a:t>
            </a:r>
            <a:r>
              <a:rPr lang="zh-CN" altLang="en-US" sz="1200">
                <a:solidFill>
                  <a:schemeClr val="tx1">
                    <a:lumMod val="85000"/>
                    <a:lumOff val="15000"/>
                  </a:schemeClr>
                </a:solidFill>
                <a:latin typeface="+mn-ea"/>
                <a:cs typeface="+mn-ea"/>
                <a:sym typeface="+mn-ea"/>
              </a:rPr>
              <a:t>和图</a:t>
            </a:r>
            <a:r>
              <a:rPr lang="en-US" altLang="zh-CN" sz="1200">
                <a:solidFill>
                  <a:schemeClr val="tx1">
                    <a:lumMod val="85000"/>
                    <a:lumOff val="15000"/>
                  </a:schemeClr>
                </a:solidFill>
                <a:latin typeface="+mn-ea"/>
                <a:cs typeface="+mn-ea"/>
                <a:sym typeface="+mn-ea"/>
              </a:rPr>
              <a:t>6</a:t>
            </a:r>
            <a:r>
              <a:rPr lang="zh-CN" altLang="en-US" sz="1200">
                <a:solidFill>
                  <a:schemeClr val="tx1">
                    <a:lumMod val="85000"/>
                    <a:lumOff val="15000"/>
                  </a:schemeClr>
                </a:solidFill>
                <a:latin typeface="+mn-ea"/>
                <a:cs typeface="+mn-ea"/>
                <a:sym typeface="+mn-ea"/>
              </a:rPr>
              <a:t>中对应的</a:t>
            </a:r>
            <a:r>
              <a:rPr lang="zh-CN" altLang="en-US" sz="1200" b="1">
                <a:solidFill>
                  <a:schemeClr val="tx1">
                    <a:lumMod val="85000"/>
                    <a:lumOff val="15000"/>
                  </a:schemeClr>
                </a:solidFill>
                <a:latin typeface="+mn-ea"/>
                <a:cs typeface="+mn-ea"/>
                <a:sym typeface="+mn-ea"/>
              </a:rPr>
              <a:t>原始像素值</a:t>
            </a:r>
            <a:r>
              <a:rPr lang="en-US" altLang="zh-CN" sz="1200" b="1">
                <a:solidFill>
                  <a:schemeClr val="tx1">
                    <a:lumMod val="85000"/>
                    <a:lumOff val="15000"/>
                  </a:schemeClr>
                </a:solidFill>
                <a:latin typeface="+mn-ea"/>
                <a:cs typeface="+mn-ea"/>
                <a:sym typeface="+mn-ea"/>
              </a:rPr>
              <a:t>x</a:t>
            </a:r>
            <a:r>
              <a:rPr lang="zh-CN" altLang="en-US" sz="1200" b="1">
                <a:solidFill>
                  <a:schemeClr val="tx1">
                    <a:lumMod val="85000"/>
                    <a:lumOff val="15000"/>
                  </a:schemeClr>
                </a:solidFill>
                <a:latin typeface="+mn-ea"/>
                <a:cs typeface="+mn-ea"/>
                <a:sym typeface="+mn-ea"/>
              </a:rPr>
              <a:t>和预测像素值</a:t>
            </a:r>
            <a:r>
              <a:rPr lang="en-US" altLang="zh-CN" sz="1200" b="1">
                <a:solidFill>
                  <a:schemeClr val="tx1">
                    <a:lumMod val="85000"/>
                    <a:lumOff val="15000"/>
                  </a:schemeClr>
                </a:solidFill>
                <a:latin typeface="+mn-ea"/>
                <a:cs typeface="+mn-ea"/>
                <a:sym typeface="+mn-ea"/>
              </a:rPr>
              <a:t>px</a:t>
            </a:r>
            <a:r>
              <a:rPr lang="zh-CN" altLang="en-US" sz="1200" b="1">
                <a:solidFill>
                  <a:schemeClr val="tx1">
                    <a:lumMod val="85000"/>
                    <a:lumOff val="15000"/>
                  </a:schemeClr>
                </a:solidFill>
                <a:latin typeface="+mn-ea"/>
                <a:cs typeface="+mn-ea"/>
                <a:sym typeface="+mn-ea"/>
              </a:rPr>
              <a:t>分别转换为</a:t>
            </a:r>
            <a:r>
              <a:rPr lang="en-US" altLang="zh-CN" sz="1200" b="1">
                <a:solidFill>
                  <a:schemeClr val="tx1">
                    <a:lumMod val="85000"/>
                    <a:lumOff val="15000"/>
                  </a:schemeClr>
                </a:solidFill>
                <a:latin typeface="+mn-ea"/>
                <a:cs typeface="+mn-ea"/>
                <a:sym typeface="+mn-ea"/>
              </a:rPr>
              <a:t>8</a:t>
            </a:r>
            <a:r>
              <a:rPr lang="zh-CN" altLang="en-US" sz="1200" b="1">
                <a:solidFill>
                  <a:schemeClr val="tx1">
                    <a:lumMod val="85000"/>
                    <a:lumOff val="15000"/>
                  </a:schemeClr>
                </a:solidFill>
                <a:latin typeface="+mn-ea"/>
                <a:cs typeface="+mn-ea"/>
                <a:sym typeface="+mn-ea"/>
              </a:rPr>
              <a:t>位二进制形式</a:t>
            </a:r>
            <a:endParaRPr lang="zh-CN" altLang="en-US" sz="1200" b="1">
              <a:solidFill>
                <a:schemeClr val="tx1">
                  <a:lumMod val="85000"/>
                  <a:lumOff val="15000"/>
                </a:schemeClr>
              </a:solidFill>
              <a:latin typeface="+mn-ea"/>
              <a:cs typeface="+mn-ea"/>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latin typeface="+mn-ea"/>
              <a:cs typeface="+mn-ea"/>
              <a:sym typeface="+mn-ea"/>
            </a:endParaRPr>
          </a:p>
          <a:p>
            <a:pPr marL="171450" indent="-171450">
              <a:lnSpc>
                <a:spcPct val="150000"/>
              </a:lnSpc>
              <a:buFont typeface="Arial" panose="020B0604020202020204" pitchFamily="34" charset="0"/>
              <a:buChar char="•"/>
            </a:pPr>
            <a:r>
              <a:rPr lang="zh-CN" altLang="en-US" sz="1200">
                <a:solidFill>
                  <a:schemeClr val="tx1">
                    <a:lumMod val="85000"/>
                    <a:lumOff val="15000"/>
                  </a:schemeClr>
                </a:solidFill>
                <a:latin typeface="+mn-ea"/>
                <a:cs typeface="+mn-ea"/>
                <a:sym typeface="+mn-ea"/>
              </a:rPr>
              <a:t>其中</a:t>
            </a:r>
            <a:r>
              <a:rPr lang="en-US" altLang="zh-CN" sz="1200">
                <a:solidFill>
                  <a:schemeClr val="tx1">
                    <a:lumMod val="85000"/>
                    <a:lumOff val="15000"/>
                  </a:schemeClr>
                </a:solidFill>
                <a:latin typeface="+mn-ea"/>
                <a:cs typeface="+mn-ea"/>
                <a:sym typeface="+mn-ea"/>
              </a:rPr>
              <a:t>        </a:t>
            </a:r>
            <a:r>
              <a:rPr lang="zh-CN" altLang="en-US" sz="1200">
                <a:solidFill>
                  <a:schemeClr val="tx1">
                    <a:lumMod val="85000"/>
                    <a:lumOff val="15000"/>
                  </a:schemeClr>
                </a:solidFill>
                <a:latin typeface="+mn-ea"/>
                <a:cs typeface="+mn-ea"/>
                <a:sym typeface="+mn-ea"/>
              </a:rPr>
              <a:t>为向下取整运算，</a:t>
            </a:r>
            <a:r>
              <a:rPr lang="en-US" altLang="zh-CN" sz="1200">
                <a:solidFill>
                  <a:schemeClr val="tx1">
                    <a:lumMod val="85000"/>
                    <a:lumOff val="15000"/>
                  </a:schemeClr>
                </a:solidFill>
                <a:latin typeface="+mn-ea"/>
                <a:cs typeface="+mn-ea"/>
                <a:sym typeface="+mn-ea"/>
              </a:rPr>
              <a:t>                                  </a:t>
            </a:r>
            <a:r>
              <a:rPr lang="zh-CN" altLang="en-US" sz="1200">
                <a:solidFill>
                  <a:schemeClr val="tx1">
                    <a:lumMod val="85000"/>
                    <a:lumOff val="15000"/>
                  </a:schemeClr>
                </a:solidFill>
                <a:latin typeface="+mn-ea"/>
                <a:cs typeface="+mn-ea"/>
                <a:sym typeface="+mn-ea"/>
              </a:rPr>
              <a:t>为图像的大小，这里</a:t>
            </a:r>
            <a:r>
              <a:rPr lang="en-US" altLang="zh-CN" sz="1200">
                <a:solidFill>
                  <a:schemeClr val="tx1">
                    <a:lumMod val="85000"/>
                    <a:lumOff val="15000"/>
                  </a:schemeClr>
                </a:solidFill>
                <a:latin typeface="+mn-ea"/>
                <a:cs typeface="+mn-ea"/>
                <a:sym typeface="+mn-ea"/>
              </a:rPr>
              <a:t>m=8,n=8,k</a:t>
            </a:r>
            <a:r>
              <a:rPr lang="zh-CN" altLang="en-US" sz="1200">
                <a:solidFill>
                  <a:schemeClr val="tx1">
                    <a:lumMod val="85000"/>
                    <a:lumOff val="15000"/>
                  </a:schemeClr>
                </a:solidFill>
                <a:latin typeface="+mn-ea"/>
                <a:cs typeface="+mn-ea"/>
                <a:sym typeface="+mn-ea"/>
              </a:rPr>
              <a:t>为转化后二进制的</a:t>
            </a:r>
            <a:r>
              <a:rPr lang="en-US" altLang="zh-CN" sz="1200">
                <a:solidFill>
                  <a:schemeClr val="tx1">
                    <a:lumMod val="85000"/>
                    <a:lumOff val="15000"/>
                  </a:schemeClr>
                </a:solidFill>
                <a:latin typeface="+mn-ea"/>
                <a:cs typeface="+mn-ea"/>
                <a:sym typeface="+mn-ea"/>
              </a:rPr>
              <a:t>8</a:t>
            </a:r>
            <a:r>
              <a:rPr lang="zh-CN" altLang="en-US" sz="1200">
                <a:solidFill>
                  <a:schemeClr val="tx1">
                    <a:lumMod val="85000"/>
                    <a:lumOff val="15000"/>
                  </a:schemeClr>
                </a:solidFill>
                <a:latin typeface="+mn-ea"/>
                <a:cs typeface="+mn-ea"/>
                <a:sym typeface="+mn-ea"/>
              </a:rPr>
              <a:t>个对应比特位，</a:t>
            </a:r>
            <a:r>
              <a:rPr lang="en-US" altLang="zh-CN" sz="1200">
                <a:solidFill>
                  <a:schemeClr val="tx1">
                    <a:lumMod val="85000"/>
                    <a:lumOff val="15000"/>
                  </a:schemeClr>
                </a:solidFill>
                <a:latin typeface="+mn-ea"/>
                <a:cs typeface="+mn-ea"/>
                <a:sym typeface="+mn-ea"/>
              </a:rPr>
              <a:t>x(i,j)</a:t>
            </a:r>
            <a:r>
              <a:rPr lang="zh-CN" altLang="en-US" sz="1200">
                <a:solidFill>
                  <a:schemeClr val="tx1">
                    <a:lumMod val="85000"/>
                    <a:lumOff val="15000"/>
                  </a:schemeClr>
                </a:solidFill>
                <a:latin typeface="+mn-ea"/>
                <a:cs typeface="+mn-ea"/>
                <a:sym typeface="+mn-ea"/>
              </a:rPr>
              <a:t>为转化前的整数像素值，</a:t>
            </a:r>
            <a:r>
              <a:rPr lang="en-US" altLang="zh-CN" sz="1200">
                <a:solidFill>
                  <a:schemeClr val="tx1">
                    <a:lumMod val="85000"/>
                    <a:lumOff val="15000"/>
                  </a:schemeClr>
                </a:solidFill>
                <a:latin typeface="+mn-ea"/>
                <a:cs typeface="+mn-ea"/>
                <a:sym typeface="+mn-ea"/>
              </a:rPr>
              <a:t>x</a:t>
            </a:r>
            <a:r>
              <a:rPr lang="en-US" altLang="zh-CN" sz="1200" baseline="30000">
                <a:solidFill>
                  <a:schemeClr val="tx1">
                    <a:lumMod val="85000"/>
                    <a:lumOff val="15000"/>
                  </a:schemeClr>
                </a:solidFill>
                <a:latin typeface="+mn-ea"/>
                <a:cs typeface="+mn-ea"/>
                <a:sym typeface="+mn-ea"/>
              </a:rPr>
              <a:t>k</a:t>
            </a:r>
            <a:r>
              <a:rPr lang="en-US" altLang="zh-CN" sz="1200">
                <a:solidFill>
                  <a:schemeClr val="tx1">
                    <a:lumMod val="85000"/>
                    <a:lumOff val="15000"/>
                  </a:schemeClr>
                </a:solidFill>
                <a:latin typeface="+mn-ea"/>
                <a:cs typeface="+mn-ea"/>
                <a:sym typeface="+mn-ea"/>
              </a:rPr>
              <a:t>(i,j)</a:t>
            </a:r>
            <a:r>
              <a:rPr lang="zh-CN" altLang="en-US" sz="1200">
                <a:solidFill>
                  <a:schemeClr val="tx1">
                    <a:lumMod val="85000"/>
                    <a:lumOff val="15000"/>
                  </a:schemeClr>
                </a:solidFill>
                <a:latin typeface="+mn-ea"/>
                <a:cs typeface="+mn-ea"/>
                <a:sym typeface="+mn-ea"/>
              </a:rPr>
              <a:t>为对应</a:t>
            </a:r>
            <a:r>
              <a:rPr lang="en-US" altLang="zh-CN" sz="1200">
                <a:solidFill>
                  <a:schemeClr val="tx1">
                    <a:lumMod val="85000"/>
                    <a:lumOff val="15000"/>
                  </a:schemeClr>
                </a:solidFill>
                <a:latin typeface="+mn-ea"/>
                <a:cs typeface="+mn-ea"/>
                <a:sym typeface="+mn-ea"/>
              </a:rPr>
              <a:t>x(i,j)</a:t>
            </a:r>
            <a:r>
              <a:rPr lang="zh-CN" altLang="en-US" sz="1200">
                <a:solidFill>
                  <a:schemeClr val="tx1">
                    <a:lumMod val="85000"/>
                    <a:lumOff val="15000"/>
                  </a:schemeClr>
                </a:solidFill>
                <a:latin typeface="+mn-ea"/>
                <a:cs typeface="+mn-ea"/>
                <a:sym typeface="+mn-ea"/>
              </a:rPr>
              <a:t>转换后的</a:t>
            </a:r>
            <a:r>
              <a:rPr lang="en-US" altLang="zh-CN" sz="1200">
                <a:solidFill>
                  <a:schemeClr val="tx1">
                    <a:lumMod val="85000"/>
                    <a:lumOff val="15000"/>
                  </a:schemeClr>
                </a:solidFill>
                <a:latin typeface="+mn-ea"/>
                <a:cs typeface="+mn-ea"/>
                <a:sym typeface="+mn-ea"/>
              </a:rPr>
              <a:t>8</a:t>
            </a:r>
            <a:r>
              <a:rPr lang="zh-CN" altLang="en-US" sz="1200">
                <a:solidFill>
                  <a:schemeClr val="tx1">
                    <a:lumMod val="85000"/>
                    <a:lumOff val="15000"/>
                  </a:schemeClr>
                </a:solidFill>
                <a:latin typeface="+mn-ea"/>
                <a:cs typeface="+mn-ea"/>
                <a:sym typeface="+mn-ea"/>
              </a:rPr>
              <a:t>位二进制</a:t>
            </a:r>
            <a:endParaRPr lang="zh-CN" altLang="en-US" sz="1200">
              <a:solidFill>
                <a:schemeClr val="tx1">
                  <a:lumMod val="85000"/>
                  <a:lumOff val="15000"/>
                </a:schemeClr>
              </a:solidFill>
              <a:latin typeface="+mn-ea"/>
              <a:cs typeface="+mn-ea"/>
              <a:sym typeface="+mn-ea"/>
            </a:endParaRPr>
          </a:p>
          <a:p>
            <a:pPr marL="171450" indent="-171450">
              <a:lnSpc>
                <a:spcPct val="150000"/>
              </a:lnSpc>
              <a:buFont typeface="Arial" panose="020B0604020202020204" pitchFamily="34" charset="0"/>
              <a:buChar char="•"/>
            </a:pPr>
            <a:r>
              <a:rPr lang="zh-CN" altLang="en-US" sz="1200">
                <a:solidFill>
                  <a:schemeClr val="tx1">
                    <a:lumMod val="85000"/>
                    <a:lumOff val="15000"/>
                  </a:schemeClr>
                </a:solidFill>
                <a:latin typeface="+mn-ea"/>
                <a:cs typeface="+mn-ea"/>
                <a:sym typeface="+mn-ea"/>
              </a:rPr>
              <a:t>从最高有效位到最低有效位，逐位比较x和px转换后的8位二进制，直到某对比特位不相同，</a:t>
            </a:r>
            <a:r>
              <a:rPr lang="zh-CN" altLang="en-US" sz="1200" b="1">
                <a:solidFill>
                  <a:schemeClr val="tx1">
                    <a:lumMod val="85000"/>
                    <a:lumOff val="15000"/>
                  </a:schemeClr>
                </a:solidFill>
                <a:latin typeface="+mn-ea"/>
                <a:cs typeface="+mn-ea"/>
                <a:sym typeface="+mn-ea"/>
              </a:rPr>
              <a:t>相同的比特位数即为该像素点的标记值</a:t>
            </a:r>
            <a:endParaRPr lang="zh-CN" altLang="en-US" sz="1200" b="1">
              <a:solidFill>
                <a:schemeClr val="tx1">
                  <a:lumMod val="85000"/>
                  <a:lumOff val="15000"/>
                </a:schemeClr>
              </a:solidFill>
              <a:latin typeface="+mn-ea"/>
              <a:cs typeface="+mn-ea"/>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latin typeface="+mn-ea"/>
              <a:cs typeface="+mn-ea"/>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p:txBody>
      </p:sp>
      <p:graphicFrame>
        <p:nvGraphicFramePr>
          <p:cNvPr id="15" name="对象 14">
            <a:hlinkClick r:id="" action="ppaction://ole?verb="/>
          </p:cNvPr>
          <p:cNvGraphicFramePr>
            <a:graphicFrameLocks noChangeAspect="1"/>
          </p:cNvGraphicFramePr>
          <p:nvPr/>
        </p:nvGraphicFramePr>
        <p:xfrm>
          <a:off x="5335270" y="1896745"/>
          <a:ext cx="228600" cy="228600"/>
        </p:xfrm>
        <a:graphic>
          <a:graphicData uri="http://schemas.openxmlformats.org/presentationml/2006/ole">
            <mc:AlternateContent xmlns:mc="http://schemas.openxmlformats.org/markup-compatibility/2006">
              <mc:Choice xmlns:v="urn:schemas-microsoft-com:vml" Requires="v">
                <p:oleObj spid="_x0000_s2" name="" r:id="rId7" imgW="228600" imgH="228600" progId="Equation.KSEE3">
                  <p:embed/>
                </p:oleObj>
              </mc:Choice>
              <mc:Fallback>
                <p:oleObj name="" r:id="rId7" imgW="228600" imgH="228600" progId="Equation.KSEE3">
                  <p:embed/>
                  <p:pic>
                    <p:nvPicPr>
                      <p:cNvPr id="0" name="图片 1025"/>
                      <p:cNvPicPr/>
                      <p:nvPr/>
                    </p:nvPicPr>
                    <p:blipFill>
                      <a:blip r:embed="rId8"/>
                      <a:stretch>
                        <a:fillRect/>
                      </a:stretch>
                    </p:blipFill>
                    <p:spPr>
                      <a:xfrm>
                        <a:off x="5335270" y="1896745"/>
                        <a:ext cx="228600" cy="228600"/>
                      </a:xfrm>
                      <a:prstGeom prst="rect">
                        <a:avLst/>
                      </a:prstGeom>
                    </p:spPr>
                  </p:pic>
                </p:oleObj>
              </mc:Fallback>
            </mc:AlternateContent>
          </a:graphicData>
        </a:graphic>
      </p:graphicFrame>
      <p:pic>
        <p:nvPicPr>
          <p:cNvPr id="17" name="图片 16"/>
          <p:cNvPicPr>
            <a:picLocks noChangeAspect="1"/>
          </p:cNvPicPr>
          <p:nvPr/>
        </p:nvPicPr>
        <p:blipFill>
          <a:blip r:embed="rId9"/>
          <a:stretch>
            <a:fillRect/>
          </a:stretch>
        </p:blipFill>
        <p:spPr>
          <a:xfrm>
            <a:off x="5335905" y="3795395"/>
            <a:ext cx="3331210" cy="1257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对象 13">
            <a:hlinkClick r:id="" action="ppaction://ole?verb="/>
          </p:cNvPr>
          <p:cNvGraphicFramePr>
            <a:graphicFrameLocks noChangeAspect="1"/>
          </p:cNvGraphicFramePr>
          <p:nvPr/>
        </p:nvGraphicFramePr>
        <p:xfrm>
          <a:off x="5594985" y="3830320"/>
          <a:ext cx="1371600" cy="228600"/>
        </p:xfrm>
        <a:graphic>
          <a:graphicData uri="http://schemas.openxmlformats.org/presentationml/2006/ole">
            <mc:AlternateContent xmlns:mc="http://schemas.openxmlformats.org/markup-compatibility/2006">
              <mc:Choice xmlns:v="urn:schemas-microsoft-com:vml" Requires="v">
                <p:oleObj spid="_x0000_s2050" name="" r:id="rId1" imgW="1371600" imgH="228600" progId="Equation.KSEE3">
                  <p:embed/>
                </p:oleObj>
              </mc:Choice>
              <mc:Fallback>
                <p:oleObj name="" r:id="rId1" imgW="1371600" imgH="228600" progId="Equation.KSEE3">
                  <p:embed/>
                  <p:pic>
                    <p:nvPicPr>
                      <p:cNvPr id="0" name="图片 2049"/>
                      <p:cNvPicPr/>
                      <p:nvPr/>
                    </p:nvPicPr>
                    <p:blipFill>
                      <a:blip r:embed="rId2"/>
                      <a:stretch>
                        <a:fillRect/>
                      </a:stretch>
                    </p:blipFill>
                    <p:spPr>
                      <a:xfrm>
                        <a:off x="5594985" y="3830320"/>
                        <a:ext cx="1371600" cy="2286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971800" y="2355850"/>
          <a:ext cx="1066800" cy="431800"/>
        </p:xfrm>
        <a:graphic>
          <a:graphicData uri="http://schemas.openxmlformats.org/presentationml/2006/ole">
            <mc:AlternateContent xmlns:mc="http://schemas.openxmlformats.org/markup-compatibility/2006">
              <mc:Choice xmlns:v="urn:schemas-microsoft-com:vml" Requires="v">
                <p:oleObj spid="_x0000_s2049" name="" r:id="rId3" imgW="1066800" imgH="431800" progId="Equation.KSEE3">
                  <p:embed/>
                </p:oleObj>
              </mc:Choice>
              <mc:Fallback>
                <p:oleObj name="" r:id="rId3" imgW="1066800" imgH="431800" progId="Equation.KSEE3">
                  <p:embed/>
                  <p:pic>
                    <p:nvPicPr>
                      <p:cNvPr id="0" name="图片 2048"/>
                      <p:cNvPicPr/>
                      <p:nvPr/>
                    </p:nvPicPr>
                    <p:blipFill>
                      <a:blip r:embed="rId4"/>
                      <a:stretch>
                        <a:fillRect/>
                      </a:stretch>
                    </p:blipFill>
                    <p:spPr>
                      <a:xfrm>
                        <a:off x="2971800" y="2355850"/>
                        <a:ext cx="1066800" cy="431800"/>
                      </a:xfrm>
                      <a:prstGeom prst="rect">
                        <a:avLst/>
                      </a:prstGeom>
                    </p:spPr>
                  </p:pic>
                </p:oleObj>
              </mc:Fallback>
            </mc:AlternateContent>
          </a:graphicData>
        </a:graphic>
      </p:graphicFrame>
      <p:sp>
        <p:nvSpPr>
          <p:cNvPr id="3" name="矩形 2"/>
          <p:cNvSpPr/>
          <p:nvPr/>
        </p:nvSpPr>
        <p:spPr bwMode="auto">
          <a:xfrm>
            <a:off x="137160" y="93124"/>
            <a:ext cx="2240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自适应的哈夫曼编码</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将图5与图6中的每对原始像素值和预测像素值的相同比特位逐一标记后，可得位图如图8(a)所示.因参考像素不参与标记，可将其标记值记为一1.</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统计图8(a)中</a:t>
            </a:r>
            <a:r>
              <a:rPr sz="1200" b="1">
                <a:solidFill>
                  <a:schemeClr val="tx1">
                    <a:lumMod val="85000"/>
                    <a:lumOff val="15000"/>
                  </a:schemeClr>
                </a:solidFill>
                <a:sym typeface="+mn-ea"/>
              </a:rPr>
              <a:t>各标记值的分布概率并进行自适应哈夫曼码字编码</a:t>
            </a:r>
            <a:r>
              <a:rPr sz="1200">
                <a:solidFill>
                  <a:schemeClr val="tx1">
                    <a:lumMod val="85000"/>
                    <a:lumOff val="15000"/>
                  </a:schemeClr>
                </a:solidFill>
                <a:sym typeface="+mn-ea"/>
              </a:rPr>
              <a:t>，如图8(b)所示。</a:t>
            </a:r>
            <a:endParaRPr sz="1200">
              <a:solidFill>
                <a:schemeClr val="tx1">
                  <a:lumMod val="85000"/>
                  <a:lumOff val="15000"/>
                </a:schemeClr>
              </a:solidFill>
              <a:sym typeface="+mn-ea"/>
            </a:endParaRPr>
          </a:p>
          <a:p>
            <a:pPr indent="0">
              <a:lnSpc>
                <a:spcPct val="150000"/>
              </a:lnSpc>
              <a:buFont typeface="Arial" panose="020B0604020202020204" pitchFamily="34" charset="0"/>
              <a:buNone/>
            </a:pPr>
            <a:r>
              <a:rPr lang="zh-CN" sz="1200">
                <a:solidFill>
                  <a:schemeClr val="tx1">
                    <a:lumMod val="85000"/>
                    <a:lumOff val="15000"/>
                  </a:schemeClr>
                </a:solidFill>
                <a:sym typeface="+mn-ea"/>
              </a:rPr>
              <a:t>由此可知位图转换成二进制序列长度为</a:t>
            </a:r>
            <a:endParaRPr lang="zh-CN" sz="1200">
              <a:solidFill>
                <a:schemeClr val="tx1">
                  <a:lumMod val="85000"/>
                  <a:lumOff val="15000"/>
                </a:schemeClr>
              </a:solidFill>
              <a:sym typeface="+mn-ea"/>
            </a:endParaRPr>
          </a:p>
          <a:p>
            <a:pPr indent="0">
              <a:lnSpc>
                <a:spcPct val="150000"/>
              </a:lnSpc>
              <a:buFont typeface="Arial" panose="020B0604020202020204" pitchFamily="34" charset="0"/>
              <a:buNone/>
            </a:pPr>
            <a:endParaRPr lang="zh-CN" sz="1200">
              <a:solidFill>
                <a:schemeClr val="tx1">
                  <a:lumMod val="85000"/>
                  <a:lumOff val="15000"/>
                </a:schemeClr>
              </a:solidFill>
              <a:sym typeface="+mn-ea"/>
            </a:endParaRPr>
          </a:p>
        </p:txBody>
      </p:sp>
      <p:pic>
        <p:nvPicPr>
          <p:cNvPr id="5" name="图片 4"/>
          <p:cNvPicPr>
            <a:picLocks noChangeAspect="1"/>
          </p:cNvPicPr>
          <p:nvPr/>
        </p:nvPicPr>
        <p:blipFill>
          <a:blip r:embed="rId5"/>
          <a:stretch>
            <a:fillRect/>
          </a:stretch>
        </p:blipFill>
        <p:spPr>
          <a:xfrm>
            <a:off x="77470" y="2926715"/>
            <a:ext cx="4794885" cy="1720850"/>
          </a:xfrm>
          <a:prstGeom prst="rect">
            <a:avLst/>
          </a:prstGeom>
        </p:spPr>
      </p:pic>
      <p:sp>
        <p:nvSpPr>
          <p:cNvPr id="7" name="矩形 6"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4844415" y="958215"/>
            <a:ext cx="4299585" cy="4265930"/>
          </a:xfrm>
          <a:prstGeom prst="rect">
            <a:avLst/>
          </a:prstGeom>
        </p:spPr>
        <p:txBody>
          <a:bodyPr wrap="square">
            <a:noAutofit/>
          </a:bodyPr>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其中</a:t>
            </a:r>
            <a:r>
              <a:rPr lang="en-US" altLang="zh-CN" sz="1200">
                <a:solidFill>
                  <a:schemeClr val="tx1">
                    <a:lumMod val="85000"/>
                    <a:lumOff val="15000"/>
                  </a:schemeClr>
                </a:solidFill>
                <a:sym typeface="+mn-ea"/>
              </a:rPr>
              <a:t>g</a:t>
            </a:r>
            <a:r>
              <a:rPr lang="en-US" altLang="zh-CN" sz="1200" baseline="-25000">
                <a:solidFill>
                  <a:schemeClr val="tx1">
                    <a:lumMod val="85000"/>
                    <a:lumOff val="15000"/>
                  </a:schemeClr>
                </a:solidFill>
                <a:sym typeface="+mn-ea"/>
              </a:rPr>
              <a:t>t</a:t>
            </a:r>
            <a:r>
              <a:rPr lang="zh-CN" altLang="en-US" sz="1200">
                <a:solidFill>
                  <a:schemeClr val="tx1">
                    <a:lumMod val="85000"/>
                    <a:lumOff val="15000"/>
                  </a:schemeClr>
                </a:solidFill>
                <a:sym typeface="+mn-ea"/>
              </a:rPr>
              <a:t>为码表中标记值</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的个数</a:t>
            </a:r>
            <a:r>
              <a:rPr lang="en-US" altLang="zh-CN" sz="1200">
                <a:solidFill>
                  <a:schemeClr val="tx1">
                    <a:lumMod val="85000"/>
                    <a:lumOff val="15000"/>
                  </a:schemeClr>
                </a:solidFill>
                <a:sym typeface="+mn-ea"/>
              </a:rPr>
              <a:t>,λ</a:t>
            </a:r>
            <a:r>
              <a:rPr lang="en-US" altLang="zh-CN" sz="1200" baseline="-25000">
                <a:solidFill>
                  <a:schemeClr val="tx1">
                    <a:lumMod val="85000"/>
                    <a:lumOff val="15000"/>
                  </a:schemeClr>
                </a:solidFill>
                <a:sym typeface="+mn-ea"/>
              </a:rPr>
              <a:t>t</a:t>
            </a:r>
            <a:r>
              <a:rPr lang="zh-CN" altLang="en-US" sz="1200">
                <a:solidFill>
                  <a:schemeClr val="tx1">
                    <a:lumMod val="85000"/>
                    <a:lumOff val="15000"/>
                  </a:schemeClr>
                </a:solidFill>
                <a:sym typeface="+mn-ea"/>
              </a:rPr>
              <a:t>为对应的码长，则码表中码字</a:t>
            </a:r>
            <a:r>
              <a:rPr lang="en-US" altLang="zh-CN" sz="1200">
                <a:solidFill>
                  <a:schemeClr val="tx1">
                    <a:lumMod val="85000"/>
                    <a:lumOff val="15000"/>
                  </a:schemeClr>
                </a:solidFill>
                <a:sym typeface="+mn-ea"/>
              </a:rPr>
              <a:t>h</a:t>
            </a:r>
            <a:r>
              <a:rPr lang="en-US" altLang="zh-CN" sz="1200" baseline="-25000">
                <a:solidFill>
                  <a:schemeClr val="tx1">
                    <a:lumMod val="85000"/>
                    <a:lumOff val="15000"/>
                  </a:schemeClr>
                </a:solidFill>
                <a:sym typeface="+mn-ea"/>
              </a:rPr>
              <a:t>t</a:t>
            </a:r>
            <a:r>
              <a:rPr lang="zh-CN" altLang="en-US" sz="1200">
                <a:solidFill>
                  <a:schemeClr val="tx1">
                    <a:lumMod val="85000"/>
                    <a:lumOff val="15000"/>
                  </a:schemeClr>
                </a:solidFill>
                <a:sym typeface="+mn-ea"/>
              </a:rPr>
              <a:t>与实际标记值</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的对应关系，位图的二进制序列长度</a:t>
            </a:r>
            <a:r>
              <a:rPr lang="en-US" altLang="zh-CN" sz="1200">
                <a:solidFill>
                  <a:schemeClr val="tx1">
                    <a:lumMod val="85000"/>
                    <a:lumOff val="15000"/>
                  </a:schemeClr>
                </a:solidFill>
                <a:sym typeface="+mn-ea"/>
              </a:rPr>
              <a:t>Lm</a:t>
            </a:r>
            <a:r>
              <a:rPr lang="zh-CN" altLang="en-US" sz="1200">
                <a:solidFill>
                  <a:schemeClr val="tx1">
                    <a:lumMod val="85000"/>
                    <a:lumOff val="15000"/>
                  </a:schemeClr>
                </a:solidFill>
                <a:sym typeface="+mn-ea"/>
              </a:rPr>
              <a:t>和位图具体的</a:t>
            </a:r>
            <a:r>
              <a:rPr lang="en-US" altLang="zh-CN" sz="1200">
                <a:solidFill>
                  <a:schemeClr val="tx1">
                    <a:lumMod val="85000"/>
                    <a:lumOff val="15000"/>
                  </a:schemeClr>
                </a:solidFill>
                <a:sym typeface="+mn-ea"/>
              </a:rPr>
              <a:t>Lm</a:t>
            </a:r>
            <a:r>
              <a:rPr lang="zh-CN" altLang="en-US" sz="1200">
                <a:solidFill>
                  <a:schemeClr val="tx1">
                    <a:lumMod val="85000"/>
                    <a:lumOff val="15000"/>
                  </a:schemeClr>
                </a:solidFill>
                <a:sym typeface="+mn-ea"/>
              </a:rPr>
              <a:t>位二进制序列构成了位图信息，存储结构构成如下图所示</a:t>
            </a: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altLang="en-US" sz="1200">
                <a:solidFill>
                  <a:schemeClr val="tx1">
                    <a:lumMod val="85000"/>
                    <a:lumOff val="15000"/>
                  </a:schemeClr>
                </a:solidFill>
                <a:sym typeface="+mn-ea"/>
              </a:rPr>
              <a:t>其中</a:t>
            </a:r>
            <a:r>
              <a:rPr lang="en-US" altLang="zh-CN" sz="1200">
                <a:solidFill>
                  <a:schemeClr val="tx1">
                    <a:lumMod val="85000"/>
                    <a:lumOff val="15000"/>
                  </a:schemeClr>
                </a:solidFill>
                <a:sym typeface="+mn-ea"/>
              </a:rPr>
              <a:t>ct(t=0,1,...,8)</a:t>
            </a:r>
            <a:r>
              <a:rPr lang="zh-CN" altLang="en-US" sz="1200">
                <a:solidFill>
                  <a:schemeClr val="tx1">
                    <a:lumMod val="85000"/>
                    <a:lumOff val="15000"/>
                  </a:schemeClr>
                </a:solidFill>
                <a:sym typeface="+mn-ea"/>
              </a:rPr>
              <a:t>为</a:t>
            </a:r>
            <a:r>
              <a:rPr lang="en-US" altLang="zh-CN" sz="1200">
                <a:solidFill>
                  <a:schemeClr val="tx1">
                    <a:lumMod val="85000"/>
                    <a:lumOff val="15000"/>
                  </a:schemeClr>
                </a:solidFill>
                <a:sym typeface="+mn-ea"/>
              </a:rPr>
              <a:t>λ</a:t>
            </a:r>
            <a:r>
              <a:rPr lang="en-US" altLang="zh-CN" sz="1200" baseline="-25000">
                <a:solidFill>
                  <a:schemeClr val="tx1">
                    <a:lumMod val="85000"/>
                    <a:lumOff val="15000"/>
                  </a:schemeClr>
                </a:solidFill>
                <a:sym typeface="+mn-ea"/>
              </a:rPr>
              <a:t>t</a:t>
            </a:r>
            <a:r>
              <a:rPr lang="zh-CN" altLang="en-US" sz="1200">
                <a:solidFill>
                  <a:schemeClr val="tx1">
                    <a:lumMod val="85000"/>
                    <a:lumOff val="15000"/>
                  </a:schemeClr>
                </a:solidFill>
                <a:sym typeface="+mn-ea"/>
              </a:rPr>
              <a:t>对应的二进制形式，分别用4位可足够存储，由c</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=0,1,…,8)和h</a:t>
            </a:r>
            <a:r>
              <a:rPr lang="en-US" altLang="zh-CN" sz="1200">
                <a:solidFill>
                  <a:schemeClr val="tx1">
                    <a:lumMod val="85000"/>
                    <a:lumOff val="15000"/>
                  </a:schemeClr>
                </a:solidFill>
                <a:sym typeface="+mn-ea"/>
              </a:rPr>
              <a:t>t(t</a:t>
            </a:r>
            <a:r>
              <a:rPr lang="zh-CN" altLang="en-US" sz="1200">
                <a:solidFill>
                  <a:schemeClr val="tx1">
                    <a:lumMod val="85000"/>
                    <a:lumOff val="15000"/>
                  </a:schemeClr>
                </a:solidFill>
                <a:sym typeface="+mn-ea"/>
              </a:rPr>
              <a:t>=</a:t>
            </a:r>
            <a:r>
              <a:rPr lang="zh-CN" altLang="en-US" sz="1200">
                <a:solidFill>
                  <a:schemeClr val="tx1">
                    <a:lumMod val="85000"/>
                    <a:lumOff val="15000"/>
                  </a:schemeClr>
                </a:solidFill>
                <a:sym typeface="+mn-ea"/>
              </a:rPr>
              <a:t>0,1,…,8)可确定码字h</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与实际标记值t的对应关系；f为整数Lm对应的二进制形式，对m×n的图像用</a:t>
            </a:r>
            <a:r>
              <a:rPr lang="en-US" altLang="zh-CN" sz="1200">
                <a:solidFill>
                  <a:schemeClr val="tx1">
                    <a:lumMod val="85000"/>
                    <a:lumOff val="15000"/>
                  </a:schemeClr>
                </a:solidFill>
                <a:sym typeface="+mn-ea"/>
              </a:rPr>
              <a:t>                                         </a:t>
            </a:r>
            <a:r>
              <a:rPr lang="zh-CN" altLang="en-US" sz="1200">
                <a:solidFill>
                  <a:schemeClr val="tx1">
                    <a:lumMod val="85000"/>
                    <a:lumOff val="15000"/>
                  </a:schemeClr>
                </a:solidFill>
                <a:sym typeface="+mn-ea"/>
              </a:rPr>
              <a:t>位存储；则c</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=0,1,</a:t>
            </a:r>
            <a:r>
              <a:rPr lang="en-US" altLang="zh-CN" sz="1200">
                <a:solidFill>
                  <a:schemeClr val="tx1">
                    <a:lumMod val="85000"/>
                    <a:lumOff val="15000"/>
                  </a:schemeClr>
                </a:solidFill>
                <a:sym typeface="+mn-ea"/>
              </a:rPr>
              <a:t>...</a:t>
            </a:r>
            <a:r>
              <a:rPr lang="zh-CN" altLang="en-US" sz="1200">
                <a:solidFill>
                  <a:schemeClr val="tx1">
                    <a:lumMod val="85000"/>
                    <a:lumOff val="15000"/>
                  </a:schemeClr>
                </a:solidFill>
                <a:sym typeface="+mn-ea"/>
              </a:rPr>
              <a:t>,8),h</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=0</a:t>
            </a:r>
            <a:r>
              <a:rPr lang="en-US" altLang="zh-CN" sz="1200">
                <a:solidFill>
                  <a:schemeClr val="tx1">
                    <a:lumMod val="85000"/>
                    <a:lumOff val="15000"/>
                  </a:schemeClr>
                </a:solidFill>
                <a:sym typeface="+mn-ea"/>
              </a:rPr>
              <a:t>,</a:t>
            </a:r>
            <a:r>
              <a:rPr lang="zh-CN" altLang="en-US" sz="1200">
                <a:solidFill>
                  <a:schemeClr val="tx1">
                    <a:lumMod val="85000"/>
                    <a:lumOff val="15000"/>
                  </a:schemeClr>
                </a:solidFill>
                <a:sym typeface="+mn-ea"/>
              </a:rPr>
              <a:t>1,…,8)和子可视为附加信息 </a:t>
            </a:r>
            <a:r>
              <a:rPr lang="en-US" altLang="zh-CN" sz="1200">
                <a:solidFill>
                  <a:schemeClr val="tx1">
                    <a:lumMod val="85000"/>
                    <a:lumOff val="15000"/>
                  </a:schemeClr>
                </a:solidFill>
                <a:sym typeface="+mn-ea"/>
              </a:rPr>
              <a:t>;η</a:t>
            </a:r>
            <a:r>
              <a:rPr lang="zh-CN" altLang="en-US" sz="1200">
                <a:solidFill>
                  <a:schemeClr val="tx1">
                    <a:lumMod val="85000"/>
                    <a:lumOff val="15000"/>
                  </a:schemeClr>
                </a:solidFill>
                <a:sym typeface="+mn-ea"/>
              </a:rPr>
              <a:t>为位图具体的Lm位二进制序列.</a:t>
            </a: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p:txBody>
      </p:sp>
      <p:pic>
        <p:nvPicPr>
          <p:cNvPr id="10" name="图片 9"/>
          <p:cNvPicPr>
            <a:picLocks noChangeAspect="1"/>
          </p:cNvPicPr>
          <p:nvPr/>
        </p:nvPicPr>
        <p:blipFill>
          <a:blip r:embed="rId6"/>
          <a:stretch>
            <a:fillRect/>
          </a:stretch>
        </p:blipFill>
        <p:spPr>
          <a:xfrm>
            <a:off x="5687060" y="2159000"/>
            <a:ext cx="2461895" cy="7232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2240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自适应的哈夫曼编码</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80440"/>
            <a:ext cx="4299585" cy="279400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在</a:t>
            </a:r>
            <a:r>
              <a:rPr sz="1200" b="1">
                <a:solidFill>
                  <a:schemeClr val="tx1">
                    <a:lumMod val="85000"/>
                    <a:lumOff val="15000"/>
                  </a:schemeClr>
                </a:solidFill>
                <a:sym typeface="+mn-ea"/>
              </a:rPr>
              <a:t>哈夫曼编码</a:t>
            </a:r>
            <a:r>
              <a:rPr sz="1200">
                <a:solidFill>
                  <a:schemeClr val="tx1">
                    <a:lumMod val="85000"/>
                    <a:lumOff val="15000"/>
                  </a:schemeClr>
                </a:solidFill>
                <a:sym typeface="+mn-ea"/>
              </a:rPr>
              <a:t>过程中，我们首先需要根据像素值标记类别的统计情况，生成变长编码（即多位0/1 编码）来表示像素值的标记类别。变长编码根据标记类别中像素的个数来确定编码的长度，使得像素值出现次数越多的类别，其编码长度越短。我们根据像素值标记类别的统计情况确定了映射关系Code，然后根据该映射关系将像素值标记类别映射为二进制数组 Code_Bin。具体来说，</a:t>
            </a:r>
            <a:r>
              <a:rPr sz="1200" b="1">
                <a:solidFill>
                  <a:schemeClr val="tx1">
                    <a:lumMod val="85000"/>
                    <a:lumOff val="15000"/>
                  </a:schemeClr>
                </a:solidFill>
                <a:sym typeface="+mn-ea"/>
              </a:rPr>
              <a:t>根据编码规则 00,01,100,101,1100,1101,1110,11110,11111 来表示标记类别，然后将这些编码用二进制数组表示。</a:t>
            </a:r>
            <a:endParaRPr sz="1200" b="1">
              <a:solidFill>
                <a:schemeClr val="tx1">
                  <a:lumMod val="85000"/>
                  <a:lumOff val="15000"/>
                </a:schemeClr>
              </a:solidFill>
              <a:sym typeface="+mn-ea"/>
            </a:endParaRPr>
          </a:p>
        </p:txBody>
      </p:sp>
      <p:pic>
        <p:nvPicPr>
          <p:cNvPr id="2" name="图片 1"/>
          <p:cNvPicPr>
            <a:picLocks noChangeAspect="1"/>
          </p:cNvPicPr>
          <p:nvPr/>
        </p:nvPicPr>
        <p:blipFill>
          <a:blip r:embed="rId1"/>
          <a:stretch>
            <a:fillRect/>
          </a:stretch>
        </p:blipFill>
        <p:spPr>
          <a:xfrm>
            <a:off x="885190" y="3596640"/>
            <a:ext cx="2803525" cy="1363980"/>
          </a:xfrm>
          <a:prstGeom prst="rect">
            <a:avLst/>
          </a:prstGeom>
        </p:spPr>
      </p:pic>
      <p:pic>
        <p:nvPicPr>
          <p:cNvPr id="9" name="图片 8"/>
          <p:cNvPicPr>
            <a:picLocks noChangeAspect="1"/>
          </p:cNvPicPr>
          <p:nvPr/>
        </p:nvPicPr>
        <p:blipFill>
          <a:blip r:embed="rId2"/>
          <a:stretch>
            <a:fillRect/>
          </a:stretch>
        </p:blipFill>
        <p:spPr>
          <a:xfrm>
            <a:off x="5053330" y="1165225"/>
            <a:ext cx="3539490" cy="2609215"/>
          </a:xfrm>
          <a:prstGeom prst="rect">
            <a:avLst/>
          </a:prstGeom>
        </p:spPr>
      </p:pic>
      <p:pic>
        <p:nvPicPr>
          <p:cNvPr id="11" name="图片 10"/>
          <p:cNvPicPr>
            <a:picLocks noChangeAspect="1"/>
          </p:cNvPicPr>
          <p:nvPr/>
        </p:nvPicPr>
        <p:blipFill>
          <a:blip r:embed="rId3"/>
          <a:stretch>
            <a:fillRect/>
          </a:stretch>
        </p:blipFill>
        <p:spPr>
          <a:xfrm>
            <a:off x="5200650" y="3774440"/>
            <a:ext cx="3694430" cy="548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2240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自适应的哈夫曼编码</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80440"/>
            <a:ext cx="4299585" cy="279400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在</a:t>
            </a:r>
            <a:r>
              <a:rPr sz="1200" b="1">
                <a:solidFill>
                  <a:schemeClr val="tx1">
                    <a:lumMod val="85000"/>
                    <a:lumOff val="15000"/>
                  </a:schemeClr>
                </a:solidFill>
                <a:sym typeface="+mn-ea"/>
              </a:rPr>
              <a:t>哈夫曼解码</a:t>
            </a:r>
            <a:r>
              <a:rPr sz="1200">
                <a:solidFill>
                  <a:schemeClr val="tx1">
                    <a:lumMod val="85000"/>
                    <a:lumOff val="15000"/>
                  </a:schemeClr>
                </a:solidFill>
                <a:sym typeface="+mn-ea"/>
              </a:rPr>
              <a:t>时，需要</a:t>
            </a:r>
            <a:r>
              <a:rPr sz="1200" b="1">
                <a:solidFill>
                  <a:schemeClr val="tx1">
                    <a:lumMod val="85000"/>
                    <a:lumOff val="15000"/>
                  </a:schemeClr>
                </a:solidFill>
                <a:sym typeface="+mn-ea"/>
              </a:rPr>
              <a:t>从二进制比特流中解码出下一个 Huffman 编码转换成的整数值</a:t>
            </a:r>
            <a:r>
              <a:rPr sz="1200">
                <a:solidFill>
                  <a:schemeClr val="tx1">
                    <a:lumMod val="85000"/>
                    <a:lumOff val="15000"/>
                  </a:schemeClr>
                </a:solidFill>
                <a:sym typeface="+mn-ea"/>
              </a:rPr>
              <a:t>。并根据输入的二进制序列 Binary 和上一个映射结束的位置 last_end，逐位判断并解析出下一个 Huffman 编码转换成的整数值，最后返回该值和本次解析结束的位置</a:t>
            </a:r>
            <a:endParaRPr sz="1200">
              <a:solidFill>
                <a:schemeClr val="tx1">
                  <a:lumMod val="85000"/>
                  <a:lumOff val="15000"/>
                </a:schemeClr>
              </a:solidFill>
              <a:sym typeface="+mn-ea"/>
            </a:endParaRPr>
          </a:p>
        </p:txBody>
      </p:sp>
      <p:pic>
        <p:nvPicPr>
          <p:cNvPr id="5" name="图片 4"/>
          <p:cNvPicPr>
            <a:picLocks noChangeAspect="1"/>
          </p:cNvPicPr>
          <p:nvPr/>
        </p:nvPicPr>
        <p:blipFill>
          <a:blip r:embed="rId1"/>
          <a:stretch>
            <a:fillRect/>
          </a:stretch>
        </p:blipFill>
        <p:spPr>
          <a:xfrm>
            <a:off x="1101725" y="2402840"/>
            <a:ext cx="2505710" cy="2505710"/>
          </a:xfrm>
          <a:prstGeom prst="rect">
            <a:avLst/>
          </a:prstGeom>
        </p:spPr>
      </p:pic>
      <p:pic>
        <p:nvPicPr>
          <p:cNvPr id="6" name="图片 5"/>
          <p:cNvPicPr>
            <a:picLocks noChangeAspect="1"/>
          </p:cNvPicPr>
          <p:nvPr/>
        </p:nvPicPr>
        <p:blipFill>
          <a:blip r:embed="rId2"/>
          <a:stretch>
            <a:fillRect/>
          </a:stretch>
        </p:blipFill>
        <p:spPr>
          <a:xfrm>
            <a:off x="5359400" y="934085"/>
            <a:ext cx="3139440" cy="41192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对象 11">
            <a:hlinkClick r:id="" action="ppaction://ole?verb="/>
          </p:cNvPr>
          <p:cNvGraphicFramePr>
            <a:graphicFrameLocks noChangeAspect="1"/>
          </p:cNvGraphicFramePr>
          <p:nvPr/>
        </p:nvGraphicFramePr>
        <p:xfrm>
          <a:off x="1358900" y="3205480"/>
          <a:ext cx="2286000" cy="431800"/>
        </p:xfrm>
        <a:graphic>
          <a:graphicData uri="http://schemas.openxmlformats.org/presentationml/2006/ole">
            <mc:AlternateContent xmlns:mc="http://schemas.openxmlformats.org/markup-compatibility/2006">
              <mc:Choice xmlns:v="urn:schemas-microsoft-com:vml" Requires="v">
                <p:oleObj spid="_x0000_s3076" name="" r:id="rId1" imgW="2286000" imgH="431800" progId="Equation.KSEE3">
                  <p:embed/>
                </p:oleObj>
              </mc:Choice>
              <mc:Fallback>
                <p:oleObj name="" r:id="rId1" imgW="2286000" imgH="431800" progId="Equation.KSEE3">
                  <p:embed/>
                  <p:pic>
                    <p:nvPicPr>
                      <p:cNvPr id="0" name="图片 3075"/>
                      <p:cNvPicPr/>
                      <p:nvPr/>
                    </p:nvPicPr>
                    <p:blipFill>
                      <a:blip r:embed="rId2"/>
                      <a:stretch>
                        <a:fillRect/>
                      </a:stretch>
                    </p:blipFill>
                    <p:spPr>
                      <a:xfrm>
                        <a:off x="1358900" y="3205480"/>
                        <a:ext cx="2286000" cy="43180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1884045" y="2976880"/>
          <a:ext cx="457200" cy="228600"/>
        </p:xfrm>
        <a:graphic>
          <a:graphicData uri="http://schemas.openxmlformats.org/presentationml/2006/ole">
            <mc:AlternateContent xmlns:mc="http://schemas.openxmlformats.org/markup-compatibility/2006">
              <mc:Choice xmlns:v="urn:schemas-microsoft-com:vml" Requires="v">
                <p:oleObj spid="_x0000_s3075" name="" r:id="rId3" imgW="457200" imgH="228600" progId="Equation.KSEE3">
                  <p:embed/>
                </p:oleObj>
              </mc:Choice>
              <mc:Fallback>
                <p:oleObj name="" r:id="rId3" imgW="457200" imgH="228600" progId="Equation.KSEE3">
                  <p:embed/>
                  <p:pic>
                    <p:nvPicPr>
                      <p:cNvPr id="0" name="图片 3074"/>
                      <p:cNvPicPr/>
                      <p:nvPr/>
                    </p:nvPicPr>
                    <p:blipFill>
                      <a:blip r:embed="rId4"/>
                      <a:stretch>
                        <a:fillRect/>
                      </a:stretch>
                    </p:blipFill>
                    <p:spPr>
                      <a:xfrm>
                        <a:off x="1884045" y="2976880"/>
                        <a:ext cx="457200" cy="2286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373063" y="2692400"/>
          <a:ext cx="177165" cy="241300"/>
        </p:xfrm>
        <a:graphic>
          <a:graphicData uri="http://schemas.openxmlformats.org/presentationml/2006/ole">
            <mc:AlternateContent xmlns:mc="http://schemas.openxmlformats.org/markup-compatibility/2006">
              <mc:Choice xmlns:v="urn:schemas-microsoft-com:vml" Requires="v">
                <p:oleObj spid="_x0000_s3074" name="" r:id="rId5" imgW="177165" imgH="241300" progId="Equation.KSEE3">
                  <p:embed/>
                </p:oleObj>
              </mc:Choice>
              <mc:Fallback>
                <p:oleObj name="" r:id="rId5" imgW="177165" imgH="241300" progId="Equation.KSEE3">
                  <p:embed/>
                  <p:pic>
                    <p:nvPicPr>
                      <p:cNvPr id="0" name="图片 3073"/>
                      <p:cNvPicPr/>
                      <p:nvPr/>
                    </p:nvPicPr>
                    <p:blipFill>
                      <a:blip r:embed="rId6"/>
                      <a:stretch>
                        <a:fillRect/>
                      </a:stretch>
                    </p:blipFill>
                    <p:spPr>
                      <a:xfrm>
                        <a:off x="373063" y="2692400"/>
                        <a:ext cx="177165" cy="24130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358900" y="2451100"/>
          <a:ext cx="2362200" cy="241300"/>
        </p:xfrm>
        <a:graphic>
          <a:graphicData uri="http://schemas.openxmlformats.org/presentationml/2006/ole">
            <mc:AlternateContent xmlns:mc="http://schemas.openxmlformats.org/markup-compatibility/2006">
              <mc:Choice xmlns:v="urn:schemas-microsoft-com:vml" Requires="v">
                <p:oleObj spid="_x0000_s3073" name="" r:id="rId7" imgW="2362200" imgH="241300" progId="Equation.KSEE3">
                  <p:embed/>
                </p:oleObj>
              </mc:Choice>
              <mc:Fallback>
                <p:oleObj name="" r:id="rId7" imgW="2362200" imgH="241300" progId="Equation.KSEE3">
                  <p:embed/>
                  <p:pic>
                    <p:nvPicPr>
                      <p:cNvPr id="0" name="图片 3072"/>
                      <p:cNvPicPr/>
                      <p:nvPr/>
                    </p:nvPicPr>
                    <p:blipFill>
                      <a:blip r:embed="rId8"/>
                      <a:stretch>
                        <a:fillRect/>
                      </a:stretch>
                    </p:blipFill>
                    <p:spPr>
                      <a:xfrm>
                        <a:off x="1358900" y="2451100"/>
                        <a:ext cx="2362200" cy="241300"/>
                      </a:xfrm>
                      <a:prstGeom prst="rect">
                        <a:avLst/>
                      </a:prstGeom>
                    </p:spPr>
                  </p:pic>
                </p:oleObj>
              </mc:Fallback>
            </mc:AlternateContent>
          </a:graphicData>
        </a:graphic>
      </p:graphicFrame>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图像加密</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对原始明文图像进行像素值预测和自适应哈夫曼编码位图后，采用</a:t>
            </a:r>
            <a:r>
              <a:rPr sz="1200" b="1">
                <a:solidFill>
                  <a:schemeClr val="tx1">
                    <a:lumMod val="85000"/>
                    <a:lumOff val="15000"/>
                  </a:schemeClr>
                </a:solidFill>
                <a:sym typeface="+mn-ea"/>
              </a:rPr>
              <a:t>流密码对原始明文图像I进行加密</a:t>
            </a:r>
            <a:r>
              <a:rPr sz="1200">
                <a:solidFill>
                  <a:schemeClr val="tx1">
                    <a:lumMod val="85000"/>
                    <a:lumOff val="15000"/>
                  </a:schemeClr>
                </a:solidFill>
                <a:sym typeface="+mn-ea"/>
              </a:rPr>
              <a:t>.利用图像加密密钥k,生成一个和原始明文图像同样大小m×n的伪随机矩阵R.</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根据前面</a:t>
            </a:r>
            <a:r>
              <a:rPr lang="zh-CN" altLang="en-US" sz="1200">
                <a:solidFill>
                  <a:schemeClr val="tx1">
                    <a:lumMod val="85000"/>
                    <a:lumOff val="15000"/>
                  </a:schemeClr>
                </a:solidFill>
                <a:latin typeface="+mn-ea"/>
                <a:cs typeface="+mn-ea"/>
                <a:sym typeface="+mn-ea"/>
              </a:rPr>
              <a:t>原始像素值</a:t>
            </a:r>
            <a:r>
              <a:rPr lang="en-US" altLang="zh-CN" sz="1200">
                <a:solidFill>
                  <a:schemeClr val="tx1">
                    <a:lumMod val="85000"/>
                    <a:lumOff val="15000"/>
                  </a:schemeClr>
                </a:solidFill>
                <a:latin typeface="+mn-ea"/>
                <a:cs typeface="+mn-ea"/>
                <a:sym typeface="+mn-ea"/>
              </a:rPr>
              <a:t>x</a:t>
            </a:r>
            <a:r>
              <a:rPr lang="zh-CN" altLang="en-US" sz="1200">
                <a:solidFill>
                  <a:schemeClr val="tx1">
                    <a:lumMod val="85000"/>
                    <a:lumOff val="15000"/>
                  </a:schemeClr>
                </a:solidFill>
                <a:latin typeface="+mn-ea"/>
                <a:cs typeface="+mn-ea"/>
                <a:sym typeface="+mn-ea"/>
              </a:rPr>
              <a:t>和预测像素值</a:t>
            </a:r>
            <a:r>
              <a:rPr lang="en-US" altLang="zh-CN" sz="1200">
                <a:solidFill>
                  <a:schemeClr val="tx1">
                    <a:lumMod val="85000"/>
                    <a:lumOff val="15000"/>
                  </a:schemeClr>
                </a:solidFill>
                <a:latin typeface="+mn-ea"/>
                <a:cs typeface="+mn-ea"/>
                <a:sym typeface="+mn-ea"/>
              </a:rPr>
              <a:t>px</a:t>
            </a:r>
            <a:r>
              <a:rPr lang="zh-CN" altLang="en-US" sz="1200">
                <a:solidFill>
                  <a:schemeClr val="tx1">
                    <a:lumMod val="85000"/>
                    <a:lumOff val="15000"/>
                  </a:schemeClr>
                </a:solidFill>
                <a:latin typeface="+mn-ea"/>
                <a:cs typeface="+mn-ea"/>
                <a:sym typeface="+mn-ea"/>
              </a:rPr>
              <a:t>分别转换为</a:t>
            </a:r>
            <a:r>
              <a:rPr lang="en-US" altLang="zh-CN" sz="1200">
                <a:solidFill>
                  <a:schemeClr val="tx1">
                    <a:lumMod val="85000"/>
                    <a:lumOff val="15000"/>
                  </a:schemeClr>
                </a:solidFill>
                <a:latin typeface="+mn-ea"/>
                <a:cs typeface="+mn-ea"/>
                <a:sym typeface="+mn-ea"/>
              </a:rPr>
              <a:t>8</a:t>
            </a:r>
            <a:r>
              <a:rPr lang="zh-CN" altLang="en-US" sz="1200">
                <a:solidFill>
                  <a:schemeClr val="tx1">
                    <a:lumMod val="85000"/>
                    <a:lumOff val="15000"/>
                  </a:schemeClr>
                </a:solidFill>
                <a:latin typeface="+mn-ea"/>
                <a:cs typeface="+mn-ea"/>
                <a:sym typeface="+mn-ea"/>
              </a:rPr>
              <a:t>位二进制形式的</a:t>
            </a:r>
            <a:r>
              <a:rPr lang="zh-CN" sz="1200">
                <a:solidFill>
                  <a:schemeClr val="tx1">
                    <a:lumMod val="85000"/>
                    <a:lumOff val="15000"/>
                  </a:schemeClr>
                </a:solidFill>
                <a:sym typeface="+mn-ea"/>
              </a:rPr>
              <a:t>式子将</a:t>
            </a:r>
            <a:r>
              <a:rPr lang="en-US" altLang="zh-CN" sz="1200">
                <a:solidFill>
                  <a:schemeClr val="tx1">
                    <a:lumMod val="85000"/>
                    <a:lumOff val="15000"/>
                  </a:schemeClr>
                </a:solidFill>
                <a:sym typeface="+mn-ea"/>
              </a:rPr>
              <a:t>I</a:t>
            </a:r>
            <a:r>
              <a:rPr lang="zh-CN" altLang="en-US" sz="1200">
                <a:solidFill>
                  <a:schemeClr val="tx1">
                    <a:lumMod val="85000"/>
                    <a:lumOff val="15000"/>
                  </a:schemeClr>
                </a:solidFill>
                <a:sym typeface="+mn-ea"/>
              </a:rPr>
              <a:t>和</a:t>
            </a:r>
            <a:r>
              <a:rPr lang="en-US" altLang="zh-CN" sz="1200">
                <a:solidFill>
                  <a:schemeClr val="tx1">
                    <a:lumMod val="85000"/>
                    <a:lumOff val="15000"/>
                  </a:schemeClr>
                </a:solidFill>
                <a:sym typeface="+mn-ea"/>
              </a:rPr>
              <a:t>R</a:t>
            </a:r>
            <a:r>
              <a:rPr lang="zh-CN" altLang="en-US" sz="1200">
                <a:solidFill>
                  <a:schemeClr val="tx1">
                    <a:lumMod val="85000"/>
                    <a:lumOff val="15000"/>
                  </a:schemeClr>
                </a:solidFill>
                <a:sym typeface="+mn-ea"/>
              </a:rPr>
              <a:t>转化为二进制形式</a:t>
            </a:r>
            <a:r>
              <a:rPr lang="en-US" altLang="zh-CN" sz="1200">
                <a:solidFill>
                  <a:schemeClr val="tx1">
                    <a:lumMod val="85000"/>
                    <a:lumOff val="15000"/>
                  </a:schemeClr>
                </a:solidFill>
                <a:sym typeface="+mn-ea"/>
              </a:rPr>
              <a:t>x</a:t>
            </a:r>
            <a:r>
              <a:rPr lang="en-US" altLang="zh-CN" sz="1200" baseline="30000">
                <a:solidFill>
                  <a:schemeClr val="tx1">
                    <a:lumMod val="85000"/>
                    <a:lumOff val="15000"/>
                  </a:schemeClr>
                </a:solidFill>
                <a:sym typeface="+mn-ea"/>
              </a:rPr>
              <a:t>k</a:t>
            </a:r>
            <a:r>
              <a:rPr lang="en-US" altLang="zh-CN" sz="1200">
                <a:solidFill>
                  <a:schemeClr val="tx1">
                    <a:lumMod val="85000"/>
                    <a:lumOff val="15000"/>
                  </a:schemeClr>
                </a:solidFill>
                <a:sym typeface="+mn-ea"/>
              </a:rPr>
              <a:t>(i,j)</a:t>
            </a:r>
            <a:r>
              <a:rPr lang="zh-CN" altLang="en-US" sz="1200">
                <a:solidFill>
                  <a:schemeClr val="tx1">
                    <a:lumMod val="85000"/>
                    <a:lumOff val="15000"/>
                  </a:schemeClr>
                </a:solidFill>
                <a:sym typeface="+mn-ea"/>
              </a:rPr>
              <a:t>和</a:t>
            </a:r>
            <a:r>
              <a:rPr lang="en-US" altLang="zh-CN" sz="1200">
                <a:solidFill>
                  <a:schemeClr val="tx1">
                    <a:lumMod val="85000"/>
                    <a:lumOff val="15000"/>
                  </a:schemeClr>
                </a:solidFill>
                <a:sym typeface="+mn-ea"/>
              </a:rPr>
              <a:t>r</a:t>
            </a:r>
            <a:r>
              <a:rPr lang="en-US" altLang="zh-CN" sz="1200" baseline="30000">
                <a:solidFill>
                  <a:schemeClr val="tx1">
                    <a:lumMod val="85000"/>
                    <a:lumOff val="15000"/>
                  </a:schemeClr>
                </a:solidFill>
                <a:sym typeface="+mn-ea"/>
              </a:rPr>
              <a:t>k</a:t>
            </a:r>
            <a:r>
              <a:rPr lang="en-US" altLang="zh-CN" sz="1200">
                <a:solidFill>
                  <a:schemeClr val="tx1">
                    <a:lumMod val="85000"/>
                    <a:lumOff val="15000"/>
                  </a:schemeClr>
                </a:solidFill>
                <a:sym typeface="+mn-ea"/>
              </a:rPr>
              <a:t>(i,j)</a:t>
            </a:r>
            <a:r>
              <a:rPr lang="zh-CN" altLang="en-US" sz="1200">
                <a:solidFill>
                  <a:schemeClr val="tx1">
                    <a:lumMod val="85000"/>
                    <a:lumOff val="15000"/>
                  </a:schemeClr>
                </a:solidFill>
                <a:sym typeface="+mn-ea"/>
              </a:rPr>
              <a:t>，则</a:t>
            </a: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a:p>
            <a:pPr indent="0">
              <a:lnSpc>
                <a:spcPct val="150000"/>
              </a:lnSpc>
              <a:buFont typeface="Arial" panose="020B0604020202020204" pitchFamily="34" charset="0"/>
              <a:buNone/>
            </a:pPr>
            <a:r>
              <a:rPr lang="en-US" altLang="zh-CN" sz="1200">
                <a:solidFill>
                  <a:schemeClr val="tx1">
                    <a:lumMod val="85000"/>
                    <a:lumOff val="15000"/>
                  </a:schemeClr>
                </a:solidFill>
                <a:sym typeface="+mn-ea"/>
              </a:rPr>
              <a:t>         </a:t>
            </a:r>
            <a:r>
              <a:rPr lang="zh-CN" altLang="en-US" sz="1200">
                <a:solidFill>
                  <a:schemeClr val="tx1">
                    <a:lumMod val="85000"/>
                    <a:lumOff val="15000"/>
                  </a:schemeClr>
                </a:solidFill>
                <a:sym typeface="+mn-ea"/>
              </a:rPr>
              <a:t>为加密后的</a:t>
            </a:r>
            <a:r>
              <a:rPr lang="en-US" altLang="zh-CN" sz="1200">
                <a:solidFill>
                  <a:schemeClr val="tx1">
                    <a:lumMod val="85000"/>
                    <a:lumOff val="15000"/>
                  </a:schemeClr>
                </a:solidFill>
                <a:sym typeface="+mn-ea"/>
              </a:rPr>
              <a:t>8</a:t>
            </a:r>
            <a:r>
              <a:rPr lang="zh-CN" altLang="en-US" sz="1200">
                <a:solidFill>
                  <a:schemeClr val="tx1">
                    <a:lumMod val="85000"/>
                    <a:lumOff val="15000"/>
                  </a:schemeClr>
                </a:solidFill>
                <a:sym typeface="+mn-ea"/>
              </a:rPr>
              <a:t>位二进制</a:t>
            </a:r>
            <a:endParaRPr lang="zh-CN" altLang="en-US" sz="1200">
              <a:solidFill>
                <a:schemeClr val="tx1">
                  <a:lumMod val="85000"/>
                  <a:lumOff val="15000"/>
                </a:schemeClr>
              </a:solidFill>
              <a:sym typeface="+mn-ea"/>
            </a:endParaRPr>
          </a:p>
          <a:p>
            <a:pPr indent="0">
              <a:lnSpc>
                <a:spcPct val="150000"/>
              </a:lnSpc>
              <a:buFont typeface="Arial" panose="020B0604020202020204" pitchFamily="34" charset="0"/>
              <a:buNone/>
            </a:pPr>
            <a:r>
              <a:rPr lang="zh-CN" altLang="en-US" sz="1200">
                <a:solidFill>
                  <a:schemeClr val="tx1">
                    <a:lumMod val="85000"/>
                    <a:lumOff val="15000"/>
                  </a:schemeClr>
                </a:solidFill>
                <a:sym typeface="+mn-ea"/>
              </a:rPr>
              <a:t>最终，加密图像</a:t>
            </a:r>
            <a:r>
              <a:rPr lang="en-US" altLang="zh-CN" sz="1200">
                <a:solidFill>
                  <a:schemeClr val="tx1">
                    <a:lumMod val="85000"/>
                    <a:lumOff val="15000"/>
                  </a:schemeClr>
                </a:solidFill>
                <a:sym typeface="+mn-ea"/>
              </a:rPr>
              <a:t>I</a:t>
            </a:r>
            <a:r>
              <a:rPr lang="en-US" altLang="zh-CN" sz="1200" baseline="-25000">
                <a:solidFill>
                  <a:schemeClr val="tx1">
                    <a:lumMod val="85000"/>
                    <a:lumOff val="15000"/>
                  </a:schemeClr>
                </a:solidFill>
                <a:sym typeface="+mn-ea"/>
              </a:rPr>
              <a:t>e</a:t>
            </a:r>
            <a:r>
              <a:rPr lang="zh-CN" altLang="en-US" sz="1200">
                <a:solidFill>
                  <a:schemeClr val="tx1">
                    <a:lumMod val="85000"/>
                    <a:lumOff val="15000"/>
                  </a:schemeClr>
                </a:solidFill>
                <a:sym typeface="+mn-ea"/>
              </a:rPr>
              <a:t>的像素</a:t>
            </a:r>
            <a:r>
              <a:rPr lang="en-US" altLang="zh-CN" sz="1200">
                <a:solidFill>
                  <a:schemeClr val="tx1">
                    <a:lumMod val="85000"/>
                    <a:lumOff val="15000"/>
                  </a:schemeClr>
                </a:solidFill>
                <a:sym typeface="+mn-ea"/>
              </a:rPr>
              <a:t>                 </a:t>
            </a:r>
            <a:r>
              <a:rPr lang="zh-CN" altLang="en-US" sz="1200">
                <a:solidFill>
                  <a:schemeClr val="tx1">
                    <a:lumMod val="85000"/>
                    <a:lumOff val="15000"/>
                  </a:schemeClr>
                </a:solidFill>
                <a:sym typeface="+mn-ea"/>
              </a:rPr>
              <a:t>为</a:t>
            </a:r>
            <a:endParaRPr lang="zh-CN" altLang="en-US" sz="1200">
              <a:solidFill>
                <a:schemeClr val="tx1">
                  <a:lumMod val="85000"/>
                  <a:lumOff val="15000"/>
                </a:schemeClr>
              </a:solidFill>
              <a:sym typeface="+mn-ea"/>
            </a:endParaRPr>
          </a:p>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9144000" cy="1149202"/>
          </a:xfrm>
          <a:prstGeom prst="rect">
            <a:avLst/>
          </a:prstGeom>
          <a:solidFill>
            <a:srgbClr val="425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custDataLst>
              <p:tags r:id="rId1"/>
            </p:custDataLst>
          </p:nvPr>
        </p:nvSpPr>
        <p:spPr>
          <a:xfrm>
            <a:off x="540247" y="1948007"/>
            <a:ext cx="693206" cy="693206"/>
          </a:xfrm>
          <a:prstGeom prst="ellipse">
            <a:avLst/>
          </a:prstGeom>
          <a:solidFill>
            <a:srgbClr val="42556C"/>
          </a:solidFill>
          <a:ln w="38100">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latin typeface="+mj-lt"/>
            </a:endParaRPr>
          </a:p>
        </p:txBody>
      </p:sp>
      <p:sp>
        <p:nvSpPr>
          <p:cNvPr id="22" name="椭圆 21"/>
          <p:cNvSpPr/>
          <p:nvPr>
            <p:custDataLst>
              <p:tags r:id="rId2"/>
            </p:custDataLst>
          </p:nvPr>
        </p:nvSpPr>
        <p:spPr>
          <a:xfrm>
            <a:off x="540247" y="3487696"/>
            <a:ext cx="693206" cy="693206"/>
          </a:xfrm>
          <a:prstGeom prst="ellipse">
            <a:avLst/>
          </a:prstGeom>
          <a:solidFill>
            <a:srgbClr val="42556C"/>
          </a:solidFill>
          <a:ln w="38100">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latin typeface="+mj-lt"/>
            </a:endParaRPr>
          </a:p>
        </p:txBody>
      </p:sp>
      <p:sp>
        <p:nvSpPr>
          <p:cNvPr id="23" name="文本框 6"/>
          <p:cNvSpPr txBox="1">
            <a:spLocks noChangeArrowheads="1"/>
          </p:cNvSpPr>
          <p:nvPr>
            <p:custDataLst>
              <p:tags r:id="rId3"/>
            </p:custDataLst>
          </p:nvPr>
        </p:nvSpPr>
        <p:spPr bwMode="auto">
          <a:xfrm>
            <a:off x="1280518" y="2061621"/>
            <a:ext cx="272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a:solidFill>
                  <a:schemeClr val="accent1"/>
                </a:solidFill>
                <a:latin typeface="+mj-ea"/>
                <a:ea typeface="+mj-ea"/>
              </a:rPr>
              <a:t>选题的背景与相关工作</a:t>
            </a:r>
            <a:endParaRPr lang="zh-CN" altLang="en-US" sz="2000">
              <a:solidFill>
                <a:schemeClr val="accent1"/>
              </a:solidFill>
              <a:latin typeface="+mj-ea"/>
              <a:ea typeface="+mj-ea"/>
            </a:endParaRPr>
          </a:p>
        </p:txBody>
      </p:sp>
      <p:sp>
        <p:nvSpPr>
          <p:cNvPr id="29" name="文本框 28"/>
          <p:cNvSpPr txBox="1">
            <a:spLocks noChangeArrowheads="1"/>
          </p:cNvSpPr>
          <p:nvPr>
            <p:custDataLst>
              <p:tags r:id="rId4"/>
            </p:custDataLst>
          </p:nvPr>
        </p:nvSpPr>
        <p:spPr bwMode="auto">
          <a:xfrm>
            <a:off x="1280518" y="3601310"/>
            <a:ext cx="1706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a:solidFill>
                  <a:schemeClr val="accent1"/>
                </a:solidFill>
                <a:latin typeface="+mj-ea"/>
                <a:ea typeface="+mj-ea"/>
              </a:rPr>
              <a:t>实验结果分析</a:t>
            </a:r>
            <a:endParaRPr lang="zh-CN" altLang="en-US" sz="2000">
              <a:solidFill>
                <a:schemeClr val="accent1"/>
              </a:solidFill>
              <a:latin typeface="+mj-ea"/>
              <a:ea typeface="+mj-ea"/>
            </a:endParaRPr>
          </a:p>
        </p:txBody>
      </p:sp>
      <p:sp>
        <p:nvSpPr>
          <p:cNvPr id="30" name="矩形 29"/>
          <p:cNvSpPr/>
          <p:nvPr>
            <p:custDataLst>
              <p:tags r:id="rId5"/>
            </p:custDataLst>
          </p:nvPr>
        </p:nvSpPr>
        <p:spPr>
          <a:xfrm>
            <a:off x="1280518" y="2400486"/>
            <a:ext cx="1703070" cy="213995"/>
          </a:xfrm>
          <a:prstGeom prst="rect">
            <a:avLst/>
          </a:prstGeom>
        </p:spPr>
        <p:txBody>
          <a:bodyPr wrap="none">
            <a:spAutoFit/>
          </a:bodyPr>
          <a:lstStyle/>
          <a:p>
            <a:pPr lvl="0" fontAlgn="base">
              <a:spcBef>
                <a:spcPct val="0"/>
              </a:spcBef>
              <a:spcAft>
                <a:spcPct val="0"/>
              </a:spcAft>
              <a:defRPr/>
            </a:pPr>
            <a:r>
              <a:rPr lang="en-US" altLang="zh-CN" sz="800">
                <a:solidFill>
                  <a:schemeClr val="accent1"/>
                </a:solidFill>
                <a:latin typeface="+mj-lt"/>
                <a:ea typeface="方正兰亭黑_GBK"/>
              </a:rPr>
              <a:t>Background And Related Work</a:t>
            </a:r>
            <a:endParaRPr lang="en-US" altLang="zh-CN" sz="800">
              <a:solidFill>
                <a:schemeClr val="accent1"/>
              </a:solidFill>
              <a:latin typeface="+mj-lt"/>
              <a:ea typeface="方正兰亭黑_GBK"/>
            </a:endParaRPr>
          </a:p>
        </p:txBody>
      </p:sp>
      <p:sp>
        <p:nvSpPr>
          <p:cNvPr id="31" name="矩形 30"/>
          <p:cNvSpPr/>
          <p:nvPr>
            <p:custDataLst>
              <p:tags r:id="rId6"/>
            </p:custDataLst>
          </p:nvPr>
        </p:nvSpPr>
        <p:spPr>
          <a:xfrm>
            <a:off x="1280518" y="3940175"/>
            <a:ext cx="1968809" cy="215444"/>
          </a:xfrm>
          <a:prstGeom prst="rect">
            <a:avLst/>
          </a:prstGeom>
        </p:spPr>
        <p:txBody>
          <a:bodyPr wrap="none">
            <a:spAutoFit/>
          </a:bodyPr>
          <a:lstStyle/>
          <a:p>
            <a:pPr lvl="0" fontAlgn="base">
              <a:spcBef>
                <a:spcPct val="0"/>
              </a:spcBef>
              <a:spcAft>
                <a:spcPct val="0"/>
              </a:spcAft>
              <a:defRPr/>
            </a:pPr>
            <a:r>
              <a:rPr lang="en-US" altLang="zh-CN" sz="800">
                <a:solidFill>
                  <a:schemeClr val="accent1"/>
                </a:solidFill>
                <a:latin typeface="+mj-lt"/>
                <a:ea typeface="方正兰亭黑_GBK"/>
              </a:rPr>
              <a:t>Research Results And Its Application</a:t>
            </a:r>
            <a:endParaRPr lang="en-US" altLang="zh-CN" sz="800">
              <a:solidFill>
                <a:schemeClr val="accent1"/>
              </a:solidFill>
              <a:latin typeface="+mj-lt"/>
              <a:ea typeface="方正兰亭黑_GBK"/>
            </a:endParaRPr>
          </a:p>
        </p:txBody>
      </p:sp>
      <p:sp>
        <p:nvSpPr>
          <p:cNvPr id="32" name="椭圆 31"/>
          <p:cNvSpPr/>
          <p:nvPr>
            <p:custDataLst>
              <p:tags r:id="rId7"/>
            </p:custDataLst>
          </p:nvPr>
        </p:nvSpPr>
        <p:spPr>
          <a:xfrm>
            <a:off x="4834474" y="1948007"/>
            <a:ext cx="693206" cy="693206"/>
          </a:xfrm>
          <a:prstGeom prst="ellipse">
            <a:avLst/>
          </a:prstGeom>
          <a:solidFill>
            <a:srgbClr val="42556C"/>
          </a:solidFill>
          <a:ln w="38100">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latin typeface="+mj-lt"/>
            </a:endParaRPr>
          </a:p>
        </p:txBody>
      </p:sp>
      <p:sp>
        <p:nvSpPr>
          <p:cNvPr id="39" name="文本框 6"/>
          <p:cNvSpPr txBox="1">
            <a:spLocks noChangeArrowheads="1"/>
          </p:cNvSpPr>
          <p:nvPr>
            <p:custDataLst>
              <p:tags r:id="rId8"/>
            </p:custDataLst>
          </p:nvPr>
        </p:nvSpPr>
        <p:spPr bwMode="auto">
          <a:xfrm>
            <a:off x="5574745" y="2061621"/>
            <a:ext cx="1960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2000">
                <a:solidFill>
                  <a:schemeClr val="accent1"/>
                </a:solidFill>
                <a:latin typeface="+mj-ea"/>
                <a:ea typeface="+mj-ea"/>
                <a:sym typeface="+mn-ea"/>
              </a:rPr>
              <a:t>研究方法及过程</a:t>
            </a:r>
            <a:endParaRPr lang="zh-CN" altLang="en-US" sz="2000">
              <a:solidFill>
                <a:schemeClr val="accent1"/>
              </a:solidFill>
              <a:latin typeface="+mj-ea"/>
              <a:ea typeface="+mj-ea"/>
            </a:endParaRPr>
          </a:p>
        </p:txBody>
      </p:sp>
      <p:sp>
        <p:nvSpPr>
          <p:cNvPr id="41" name="矩形 40"/>
          <p:cNvSpPr/>
          <p:nvPr>
            <p:custDataLst>
              <p:tags r:id="rId9"/>
            </p:custDataLst>
          </p:nvPr>
        </p:nvSpPr>
        <p:spPr>
          <a:xfrm>
            <a:off x="5574745" y="2400486"/>
            <a:ext cx="1832610" cy="213995"/>
          </a:xfrm>
          <a:prstGeom prst="rect">
            <a:avLst/>
          </a:prstGeom>
        </p:spPr>
        <p:txBody>
          <a:bodyPr wrap="none">
            <a:spAutoFit/>
          </a:bodyPr>
          <a:lstStyle/>
          <a:p>
            <a:pPr lvl="0" algn="l" fontAlgn="base">
              <a:spcBef>
                <a:spcPct val="0"/>
              </a:spcBef>
              <a:spcAft>
                <a:spcPct val="0"/>
              </a:spcAft>
              <a:defRPr/>
            </a:pPr>
            <a:r>
              <a:rPr lang="en-US" altLang="zh-CN" sz="800">
                <a:solidFill>
                  <a:schemeClr val="accent1"/>
                </a:solidFill>
                <a:latin typeface="+mj-lt"/>
                <a:ea typeface="方正兰亭黑_GBK"/>
                <a:sym typeface="+mn-ea"/>
              </a:rPr>
              <a:t>Research Methods And Processes</a:t>
            </a:r>
            <a:endParaRPr lang="en-US" altLang="zh-CN" sz="800">
              <a:solidFill>
                <a:schemeClr val="accent1"/>
              </a:solidFill>
              <a:latin typeface="+mj-lt"/>
              <a:ea typeface="方正兰亭黑_GBK"/>
            </a:endParaRPr>
          </a:p>
        </p:txBody>
      </p:sp>
      <p:sp>
        <p:nvSpPr>
          <p:cNvPr id="43" name="矩形 42"/>
          <p:cNvSpPr/>
          <p:nvPr/>
        </p:nvSpPr>
        <p:spPr bwMode="auto">
          <a:xfrm>
            <a:off x="69398" y="282213"/>
            <a:ext cx="2872902" cy="523220"/>
          </a:xfrm>
          <a:prstGeom prst="rect">
            <a:avLst/>
          </a:prstGeom>
        </p:spPr>
        <p:txBody>
          <a:bodyPr wrap="none">
            <a:spAutoFit/>
          </a:bodyPr>
          <a:lstStyle/>
          <a:p>
            <a:pPr fontAlgn="base">
              <a:spcBef>
                <a:spcPct val="0"/>
              </a:spcBef>
              <a:spcAft>
                <a:spcPct val="0"/>
              </a:spcAft>
            </a:pPr>
            <a:r>
              <a:rPr lang="zh-CN" altLang="en-US" sz="2800">
                <a:solidFill>
                  <a:schemeClr val="bg1"/>
                </a:solidFill>
                <a:latin typeface="+mj-lt"/>
                <a:ea typeface="方正兰亭黑_GBK"/>
              </a:rPr>
              <a:t>目录</a:t>
            </a:r>
            <a:r>
              <a:rPr lang="en-US" altLang="zh-CN" sz="2800">
                <a:solidFill>
                  <a:schemeClr val="bg1"/>
                </a:solidFill>
                <a:latin typeface="+mj-lt"/>
                <a:ea typeface="方正兰亭黑_GBK"/>
              </a:rPr>
              <a:t>/CONTENTS</a:t>
            </a:r>
            <a:endParaRPr lang="zh-CN" altLang="en-US" sz="2800">
              <a:solidFill>
                <a:schemeClr val="bg1"/>
              </a:solidFill>
              <a:latin typeface="+mj-lt"/>
              <a:ea typeface="方正兰亭黑_GBK"/>
            </a:endParaRPr>
          </a:p>
        </p:txBody>
      </p:sp>
      <p:sp>
        <p:nvSpPr>
          <p:cNvPr id="44" name="文本框 6"/>
          <p:cNvSpPr txBox="1">
            <a:spLocks noChangeArrowheads="1"/>
          </p:cNvSpPr>
          <p:nvPr>
            <p:custDataLst>
              <p:tags r:id="rId10"/>
            </p:custDataLst>
          </p:nvPr>
        </p:nvSpPr>
        <p:spPr bwMode="auto">
          <a:xfrm>
            <a:off x="584523" y="2031803"/>
            <a:ext cx="6046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800">
                <a:solidFill>
                  <a:schemeClr val="bg1"/>
                </a:solidFill>
                <a:latin typeface="+mj-lt"/>
                <a:ea typeface="+mj-ea"/>
              </a:rPr>
              <a:t>01</a:t>
            </a:r>
            <a:endParaRPr lang="zh-CN" altLang="en-US" sz="2800">
              <a:solidFill>
                <a:schemeClr val="bg1"/>
              </a:solidFill>
              <a:latin typeface="+mj-lt"/>
              <a:ea typeface="+mj-ea"/>
            </a:endParaRPr>
          </a:p>
        </p:txBody>
      </p:sp>
      <p:sp>
        <p:nvSpPr>
          <p:cNvPr id="45" name="文本框 6"/>
          <p:cNvSpPr txBox="1">
            <a:spLocks noChangeArrowheads="1"/>
          </p:cNvSpPr>
          <p:nvPr>
            <p:custDataLst>
              <p:tags r:id="rId11"/>
            </p:custDataLst>
          </p:nvPr>
        </p:nvSpPr>
        <p:spPr bwMode="auto">
          <a:xfrm>
            <a:off x="4878750" y="2031803"/>
            <a:ext cx="6046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800">
                <a:solidFill>
                  <a:schemeClr val="bg1"/>
                </a:solidFill>
                <a:latin typeface="+mj-lt"/>
                <a:ea typeface="+mj-ea"/>
              </a:rPr>
              <a:t>02</a:t>
            </a:r>
            <a:endParaRPr lang="zh-CN" altLang="en-US" sz="2800">
              <a:solidFill>
                <a:schemeClr val="bg1"/>
              </a:solidFill>
              <a:latin typeface="+mj-lt"/>
              <a:ea typeface="+mj-ea"/>
            </a:endParaRPr>
          </a:p>
        </p:txBody>
      </p:sp>
      <p:sp>
        <p:nvSpPr>
          <p:cNvPr id="46" name="文本框 6"/>
          <p:cNvSpPr txBox="1">
            <a:spLocks noChangeArrowheads="1"/>
          </p:cNvSpPr>
          <p:nvPr>
            <p:custDataLst>
              <p:tags r:id="rId12"/>
            </p:custDataLst>
          </p:nvPr>
        </p:nvSpPr>
        <p:spPr bwMode="auto">
          <a:xfrm>
            <a:off x="584523" y="3572689"/>
            <a:ext cx="6046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800">
                <a:solidFill>
                  <a:schemeClr val="bg1"/>
                </a:solidFill>
                <a:latin typeface="+mj-lt"/>
                <a:ea typeface="+mj-ea"/>
              </a:rPr>
              <a:t>03</a:t>
            </a:r>
            <a:endParaRPr lang="zh-CN" altLang="en-US" sz="2800">
              <a:solidFill>
                <a:schemeClr val="bg1"/>
              </a:solidFill>
              <a:latin typeface="+mj-lt"/>
              <a:ea typeface="+mj-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图像加密</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1016000"/>
            <a:ext cx="4299585" cy="147193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我们实现了一个</a:t>
            </a:r>
            <a:r>
              <a:rPr sz="1200" b="1">
                <a:solidFill>
                  <a:schemeClr val="tx1">
                    <a:lumMod val="85000"/>
                    <a:lumOff val="15000"/>
                  </a:schemeClr>
                </a:solidFill>
                <a:sym typeface="+mn-ea"/>
              </a:rPr>
              <a:t>对图像进行异或加密</a:t>
            </a:r>
            <a:r>
              <a:rPr sz="1200">
                <a:solidFill>
                  <a:schemeClr val="tx1">
                    <a:lumMod val="85000"/>
                    <a:lumOff val="15000"/>
                  </a:schemeClr>
                </a:solidFill>
                <a:sym typeface="+mn-ea"/>
              </a:rPr>
              <a:t>的函数。该函数接受原始图像 origin_I 和图像加密密钥 Image_key 作为输入，并输出加密后的图像 encrypt_I。</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在加密过程中，首先获取原始图像的大小，并初始化一个与原始图像大小相同的容器来存储加密后的图像。然后，根据密钥生成随机数种子，并使用该种子生成与原始图像大小相同的随机矩阵。接下来，通过遍历原始图像中的每个像素，将其与随机矩阵中对应位置的像素进行 bit 级异或操作，得到加密后的图像。</a:t>
            </a:r>
            <a:endParaRPr sz="1200">
              <a:solidFill>
                <a:schemeClr val="tx1">
                  <a:lumMod val="85000"/>
                  <a:lumOff val="15000"/>
                </a:schemeClr>
              </a:solidFill>
              <a:sym typeface="+mn-ea"/>
            </a:endParaRPr>
          </a:p>
        </p:txBody>
      </p:sp>
      <p:pic>
        <p:nvPicPr>
          <p:cNvPr id="5" name="图片 4"/>
          <p:cNvPicPr>
            <a:picLocks noChangeAspect="1"/>
          </p:cNvPicPr>
          <p:nvPr/>
        </p:nvPicPr>
        <p:blipFill>
          <a:blip r:embed="rId1"/>
          <a:stretch>
            <a:fillRect/>
          </a:stretch>
        </p:blipFill>
        <p:spPr>
          <a:xfrm>
            <a:off x="4714240" y="1442085"/>
            <a:ext cx="3870960" cy="22326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图像加密</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1016000"/>
            <a:ext cx="4299585" cy="147193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除了对图像进行加密以外，我们还实现了一个</a:t>
            </a:r>
            <a:r>
              <a:rPr sz="1200" b="1">
                <a:solidFill>
                  <a:schemeClr val="tx1">
                    <a:lumMod val="85000"/>
                    <a:lumOff val="15000"/>
                  </a:schemeClr>
                </a:solidFill>
                <a:sym typeface="+mn-ea"/>
              </a:rPr>
              <a:t>对原始秘密信息进行异或加密</a:t>
            </a:r>
            <a:r>
              <a:rPr sz="1200">
                <a:solidFill>
                  <a:schemeClr val="tx1">
                    <a:lumMod val="85000"/>
                    <a:lumOff val="15000"/>
                  </a:schemeClr>
                </a:solidFill>
                <a:sym typeface="+mn-ea"/>
              </a:rPr>
              <a:t>的函数。该函数接受两个输入参数：原始秘密信息 D 和数据加密密钥 Data_key，并返回加密后的秘密信息 Encrypt_D。</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在实现过程中，首先通过 length(D) 计算了原始秘密信息的长度，并将其存储在变量 num_D 中以确定循环次数。接着，将原始秘密信息复制到 Encrypt_D 中，以防止修改原始数据。然后，使用给定的密钥 Data_key 设置了随机数生成器的种子，以确保生成的随机序列是可重复的。随机生成了一个与原始秘密信息长度相同的随机 0/1 序列 E，并通过循环遍历原始秘密信息的每个元素，并与随机序列E 中对应位置的元素进行 bit 级异或操作，得到加密后的秘密信息 Encrypt_D。</a:t>
            </a:r>
            <a:endParaRPr sz="1200">
              <a:solidFill>
                <a:schemeClr val="tx1">
                  <a:lumMod val="85000"/>
                  <a:lumOff val="15000"/>
                </a:schemeClr>
              </a:solidFill>
              <a:sym typeface="+mn-ea"/>
            </a:endParaRPr>
          </a:p>
        </p:txBody>
      </p:sp>
      <p:pic>
        <p:nvPicPr>
          <p:cNvPr id="2" name="图片 1"/>
          <p:cNvPicPr>
            <a:picLocks noChangeAspect="1"/>
          </p:cNvPicPr>
          <p:nvPr/>
        </p:nvPicPr>
        <p:blipFill>
          <a:blip r:embed="rId1"/>
          <a:stretch>
            <a:fillRect/>
          </a:stretch>
        </p:blipFill>
        <p:spPr>
          <a:xfrm>
            <a:off x="4683760" y="1511300"/>
            <a:ext cx="4110990" cy="1367790"/>
          </a:xfrm>
          <a:prstGeom prst="rect">
            <a:avLst/>
          </a:prstGeom>
        </p:spPr>
      </p:pic>
      <p:pic>
        <p:nvPicPr>
          <p:cNvPr id="6" name="图片 5"/>
          <p:cNvPicPr>
            <a:picLocks noChangeAspect="1"/>
          </p:cNvPicPr>
          <p:nvPr/>
        </p:nvPicPr>
        <p:blipFill>
          <a:blip r:embed="rId2"/>
          <a:stretch>
            <a:fillRect/>
          </a:stretch>
        </p:blipFill>
        <p:spPr>
          <a:xfrm>
            <a:off x="4681855" y="2790825"/>
            <a:ext cx="4112895" cy="7797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位图嵌入</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pic>
        <p:nvPicPr>
          <p:cNvPr id="5" name="图片 4"/>
          <p:cNvPicPr>
            <a:picLocks noChangeAspect="1"/>
          </p:cNvPicPr>
          <p:nvPr/>
        </p:nvPicPr>
        <p:blipFill>
          <a:blip r:embed="rId1"/>
          <a:stretch>
            <a:fillRect/>
          </a:stretch>
        </p:blipFill>
        <p:spPr>
          <a:xfrm>
            <a:off x="941705" y="3045460"/>
            <a:ext cx="3524885" cy="1824355"/>
          </a:xfrm>
          <a:prstGeom prst="rect">
            <a:avLst/>
          </a:prstGeom>
        </p:spPr>
      </p:pic>
      <p:sp>
        <p:nvSpPr>
          <p:cNvPr id="10" name="矩形 9"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202565" y="958215"/>
            <a:ext cx="5003800" cy="147193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为了腾出嵌入秘密信息的空间，需要在信息隐藏之前先嵌入位图信息.</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在加密图像</a:t>
            </a:r>
            <a:r>
              <a:rPr lang="en-US" sz="1200">
                <a:solidFill>
                  <a:schemeClr val="tx1">
                    <a:lumMod val="85000"/>
                    <a:lumOff val="15000"/>
                  </a:schemeClr>
                </a:solidFill>
                <a:sym typeface="+mn-ea"/>
              </a:rPr>
              <a:t>I</a:t>
            </a:r>
            <a:r>
              <a:rPr lang="en-US" sz="1200" baseline="-25000">
                <a:solidFill>
                  <a:schemeClr val="tx1">
                    <a:lumMod val="85000"/>
                    <a:lumOff val="15000"/>
                  </a:schemeClr>
                </a:solidFill>
                <a:sym typeface="+mn-ea"/>
              </a:rPr>
              <a:t>e</a:t>
            </a:r>
            <a:r>
              <a:rPr sz="1200">
                <a:solidFill>
                  <a:schemeClr val="tx1">
                    <a:lumMod val="85000"/>
                    <a:lumOff val="15000"/>
                  </a:schemeClr>
                </a:solidFill>
                <a:sym typeface="+mn-ea"/>
              </a:rPr>
              <a:t>中，为了保证嵌入后的位图信息能够正确提取，需要</a:t>
            </a:r>
            <a:r>
              <a:rPr sz="1200" b="1">
                <a:solidFill>
                  <a:schemeClr val="tx1">
                    <a:lumMod val="85000"/>
                    <a:lumOff val="15000"/>
                  </a:schemeClr>
                </a:solidFill>
                <a:sym typeface="+mn-ea"/>
              </a:rPr>
              <a:t>先将部分位图信息存储在第1行和第1列的参考像素中</a:t>
            </a:r>
            <a:r>
              <a:rPr sz="1200">
                <a:solidFill>
                  <a:schemeClr val="tx1">
                    <a:lumMod val="85000"/>
                    <a:lumOff val="15000"/>
                  </a:schemeClr>
                </a:solidFill>
                <a:sym typeface="+mn-ea"/>
              </a:rPr>
              <a:t>(在一些纹理粗糙的图像中，为了在后续的操作中能完全提取位图信息，可以设置多个行和列作为参考像素).</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然后，按照从左往右、从上往下的</a:t>
            </a:r>
            <a:r>
              <a:rPr sz="1200" b="1">
                <a:solidFill>
                  <a:schemeClr val="tx1">
                    <a:lumMod val="85000"/>
                    <a:lumOff val="15000"/>
                  </a:schemeClr>
                </a:solidFill>
                <a:sym typeface="+mn-ea"/>
              </a:rPr>
              <a:t>先行后列顺序</a:t>
            </a:r>
            <a:r>
              <a:rPr sz="1200">
                <a:solidFill>
                  <a:schemeClr val="tx1">
                    <a:lumMod val="85000"/>
                    <a:lumOff val="15000"/>
                  </a:schemeClr>
                </a:solidFill>
                <a:sym typeface="+mn-ea"/>
              </a:rPr>
              <a:t>，将另一部分位图信息和参考像素嵌入到加密图</a:t>
            </a:r>
            <a:r>
              <a:rPr lang="zh-CN" sz="1200">
                <a:solidFill>
                  <a:schemeClr val="tx1">
                    <a:lumMod val="85000"/>
                    <a:lumOff val="15000"/>
                  </a:schemeClr>
                </a:solidFill>
                <a:sym typeface="+mn-ea"/>
              </a:rPr>
              <a:t>像</a:t>
            </a:r>
            <a:r>
              <a:rPr lang="en-US" sz="1200">
                <a:solidFill>
                  <a:schemeClr val="tx1">
                    <a:lumMod val="85000"/>
                    <a:lumOff val="15000"/>
                  </a:schemeClr>
                </a:solidFill>
                <a:sym typeface="+mn-ea"/>
              </a:rPr>
              <a:t>I</a:t>
            </a:r>
            <a:r>
              <a:rPr lang="en-US" sz="1200" baseline="-25000">
                <a:solidFill>
                  <a:schemeClr val="tx1">
                    <a:lumMod val="85000"/>
                    <a:lumOff val="15000"/>
                  </a:schemeClr>
                </a:solidFill>
                <a:sym typeface="+mn-ea"/>
              </a:rPr>
              <a:t>e</a:t>
            </a:r>
            <a:r>
              <a:rPr sz="1200">
                <a:solidFill>
                  <a:schemeClr val="tx1">
                    <a:lumMod val="85000"/>
                    <a:lumOff val="15000"/>
                  </a:schemeClr>
                </a:solidFill>
                <a:sym typeface="+mn-ea"/>
              </a:rPr>
              <a:t>中</a:t>
            </a:r>
            <a:r>
              <a:rPr lang="zh-CN" sz="1200">
                <a:solidFill>
                  <a:schemeClr val="tx1">
                    <a:lumMod val="85000"/>
                    <a:lumOff val="15000"/>
                  </a:schemeClr>
                </a:solidFill>
                <a:sym typeface="+mn-ea"/>
              </a:rPr>
              <a:t>的非参考像素部分</a:t>
            </a:r>
            <a:endParaRPr lang="zh-CN" sz="1200">
              <a:solidFill>
                <a:schemeClr val="tx1">
                  <a:lumMod val="85000"/>
                  <a:lumOff val="1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位图嵌入</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pic>
        <p:nvPicPr>
          <p:cNvPr id="2" name="图片 1"/>
          <p:cNvPicPr>
            <a:picLocks noChangeAspect="1"/>
          </p:cNvPicPr>
          <p:nvPr/>
        </p:nvPicPr>
        <p:blipFill>
          <a:blip r:embed="rId1"/>
          <a:stretch>
            <a:fillRect/>
          </a:stretch>
        </p:blipFill>
        <p:spPr>
          <a:xfrm>
            <a:off x="207010" y="843915"/>
            <a:ext cx="3601720" cy="4054475"/>
          </a:xfrm>
          <a:prstGeom prst="rect">
            <a:avLst/>
          </a:prstGeom>
        </p:spPr>
      </p:pic>
      <p:pic>
        <p:nvPicPr>
          <p:cNvPr id="6" name="图片 5"/>
          <p:cNvPicPr>
            <a:picLocks noChangeAspect="1"/>
          </p:cNvPicPr>
          <p:nvPr/>
        </p:nvPicPr>
        <p:blipFill>
          <a:blip r:embed="rId2"/>
          <a:stretch>
            <a:fillRect/>
          </a:stretch>
        </p:blipFill>
        <p:spPr>
          <a:xfrm>
            <a:off x="5149215" y="843915"/>
            <a:ext cx="3650615" cy="28359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a:hlinkClick r:id="" action="ppaction://ole?verb="/>
          </p:cNvPr>
          <p:cNvGraphicFramePr>
            <a:graphicFrameLocks noChangeAspect="1"/>
          </p:cNvGraphicFramePr>
          <p:nvPr/>
        </p:nvGraphicFramePr>
        <p:xfrm>
          <a:off x="3943985" y="4351020"/>
          <a:ext cx="215900" cy="228600"/>
        </p:xfrm>
        <a:graphic>
          <a:graphicData uri="http://schemas.openxmlformats.org/presentationml/2006/ole">
            <mc:AlternateContent xmlns:mc="http://schemas.openxmlformats.org/markup-compatibility/2006">
              <mc:Choice xmlns:v="urn:schemas-microsoft-com:vml" Requires="v">
                <p:oleObj spid="_x0000_s5123" name="" r:id="rId1" imgW="215900" imgH="228600" progId="Equation.KSEE3">
                  <p:embed/>
                </p:oleObj>
              </mc:Choice>
              <mc:Fallback>
                <p:oleObj name="" r:id="rId1" imgW="215900" imgH="228600" progId="Equation.KSEE3">
                  <p:embed/>
                  <p:pic>
                    <p:nvPicPr>
                      <p:cNvPr id="0" name="图片 5122"/>
                      <p:cNvPicPr/>
                      <p:nvPr/>
                    </p:nvPicPr>
                    <p:blipFill>
                      <a:blip r:embed="rId2"/>
                      <a:stretch>
                        <a:fillRect/>
                      </a:stretch>
                    </p:blipFill>
                    <p:spPr>
                      <a:xfrm>
                        <a:off x="3943985" y="4351020"/>
                        <a:ext cx="215900" cy="2286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424940" y="4338320"/>
          <a:ext cx="152400" cy="241300"/>
        </p:xfrm>
        <a:graphic>
          <a:graphicData uri="http://schemas.openxmlformats.org/presentationml/2006/ole">
            <mc:AlternateContent xmlns:mc="http://schemas.openxmlformats.org/markup-compatibility/2006">
              <mc:Choice xmlns:v="urn:schemas-microsoft-com:vml" Requires="v">
                <p:oleObj spid="_x0000_s5122" name="" r:id="rId3" imgW="152400" imgH="241300" progId="Equation.KSEE3">
                  <p:embed/>
                </p:oleObj>
              </mc:Choice>
              <mc:Fallback>
                <p:oleObj name="" r:id="rId3" imgW="152400" imgH="241300" progId="Equation.KSEE3">
                  <p:embed/>
                  <p:pic>
                    <p:nvPicPr>
                      <p:cNvPr id="0" name="图片 5121"/>
                      <p:cNvPicPr/>
                      <p:nvPr/>
                    </p:nvPicPr>
                    <p:blipFill>
                      <a:blip r:embed="rId4"/>
                      <a:stretch>
                        <a:fillRect/>
                      </a:stretch>
                    </p:blipFill>
                    <p:spPr>
                      <a:xfrm>
                        <a:off x="1424940" y="4338320"/>
                        <a:ext cx="152400" cy="24130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2336800" y="1065530"/>
          <a:ext cx="152400" cy="241300"/>
        </p:xfrm>
        <a:graphic>
          <a:graphicData uri="http://schemas.openxmlformats.org/presentationml/2006/ole">
            <mc:AlternateContent xmlns:mc="http://schemas.openxmlformats.org/markup-compatibility/2006">
              <mc:Choice xmlns:v="urn:schemas-microsoft-com:vml" Requires="v">
                <p:oleObj spid="_x0000_s5121" name="" r:id="rId5" imgW="152400" imgH="241300" progId="Equation.KSEE3">
                  <p:embed/>
                </p:oleObj>
              </mc:Choice>
              <mc:Fallback>
                <p:oleObj name="" r:id="rId5" imgW="152400" imgH="241300" progId="Equation.KSEE3">
                  <p:embed/>
                  <p:pic>
                    <p:nvPicPr>
                      <p:cNvPr id="0" name="图片 5120"/>
                      <p:cNvPicPr/>
                      <p:nvPr/>
                    </p:nvPicPr>
                    <p:blipFill>
                      <a:blip r:embed="rId6"/>
                      <a:stretch>
                        <a:fillRect/>
                      </a:stretch>
                    </p:blipFill>
                    <p:spPr>
                      <a:xfrm>
                        <a:off x="2336800" y="1065530"/>
                        <a:ext cx="152400" cy="241300"/>
                      </a:xfrm>
                      <a:prstGeom prst="rect">
                        <a:avLst/>
                      </a:prstGeom>
                    </p:spPr>
                  </p:pic>
                </p:oleObj>
              </mc:Fallback>
            </mc:AlternateContent>
          </a:graphicData>
        </a:graphic>
      </p:graphicFrame>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信息嵌入</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10" name="矩形 9"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202565" y="958215"/>
            <a:ext cx="5015865" cy="4300220"/>
          </a:xfrm>
          <a:prstGeom prst="rect">
            <a:avLst/>
          </a:prstGeom>
        </p:spPr>
        <p:txBody>
          <a:bodyPr wrap="square">
            <a:noAutofit/>
          </a:bodyPr>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在信息隐藏前，从加密图像</a:t>
            </a:r>
            <a:r>
              <a:rPr lang="en-US" altLang="zh-CN" sz="1200">
                <a:solidFill>
                  <a:schemeClr val="tx1">
                    <a:lumMod val="85000"/>
                    <a:lumOff val="15000"/>
                  </a:schemeClr>
                </a:solidFill>
                <a:sym typeface="+mn-ea"/>
              </a:rPr>
              <a:t>      </a:t>
            </a:r>
            <a:r>
              <a:rPr lang="zh-CN" sz="1200">
                <a:solidFill>
                  <a:schemeClr val="tx1">
                    <a:lumMod val="85000"/>
                    <a:lumOff val="15000"/>
                  </a:schemeClr>
                </a:solidFill>
                <a:sym typeface="+mn-ea"/>
              </a:rPr>
              <a:t>中提取位图信息。</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首先，从第1行和第1列中</a:t>
            </a:r>
            <a:r>
              <a:rPr lang="zh-CN" sz="1200" b="1">
                <a:solidFill>
                  <a:schemeClr val="tx1">
                    <a:lumMod val="85000"/>
                    <a:lumOff val="15000"/>
                  </a:schemeClr>
                </a:solidFill>
                <a:sym typeface="+mn-ea"/>
              </a:rPr>
              <a:t>提取部分位图信息</a:t>
            </a:r>
            <a:r>
              <a:rPr lang="zh-CN" sz="1200">
                <a:solidFill>
                  <a:schemeClr val="tx1">
                    <a:lumMod val="85000"/>
                    <a:lumOff val="15000"/>
                  </a:schemeClr>
                </a:solidFill>
                <a:sym typeface="+mn-ea"/>
              </a:rPr>
              <a:t>，得到码表中码字h</a:t>
            </a:r>
            <a:r>
              <a:rPr lang="en-US" altLang="zh-CN" sz="1200">
                <a:solidFill>
                  <a:schemeClr val="tx1">
                    <a:lumMod val="85000"/>
                    <a:lumOff val="15000"/>
                  </a:schemeClr>
                </a:solidFill>
                <a:sym typeface="+mn-ea"/>
              </a:rPr>
              <a:t>t</a:t>
            </a:r>
            <a:r>
              <a:rPr lang="zh-CN" sz="1200">
                <a:solidFill>
                  <a:schemeClr val="tx1">
                    <a:lumMod val="85000"/>
                    <a:lumOff val="15000"/>
                  </a:schemeClr>
                </a:solidFill>
                <a:sym typeface="+mn-ea"/>
              </a:rPr>
              <a:t>与实际标记值</a:t>
            </a:r>
            <a:r>
              <a:rPr lang="en-US" altLang="zh-CN" sz="1200">
                <a:solidFill>
                  <a:schemeClr val="tx1">
                    <a:lumMod val="85000"/>
                    <a:lumOff val="15000"/>
                  </a:schemeClr>
                </a:solidFill>
                <a:sym typeface="+mn-ea"/>
              </a:rPr>
              <a:t>t</a:t>
            </a:r>
            <a:r>
              <a:rPr lang="zh-CN" sz="1200">
                <a:solidFill>
                  <a:schemeClr val="tx1">
                    <a:lumMod val="85000"/>
                    <a:lumOff val="15000"/>
                  </a:schemeClr>
                </a:solidFill>
                <a:sym typeface="+mn-ea"/>
              </a:rPr>
              <a:t>的对应关系和位图的二进制序列长度Lm及部分位图的具体二进制序列.</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然后按照从左往右、从上往下的先行后列顺序根据已有的位图信息得到</a:t>
            </a:r>
            <a:r>
              <a:rPr lang="zh-CN" sz="1200" b="1">
                <a:solidFill>
                  <a:schemeClr val="tx1">
                    <a:lumMod val="85000"/>
                    <a:lumOff val="15000"/>
                  </a:schemeClr>
                </a:solidFill>
                <a:sym typeface="+mn-ea"/>
              </a:rPr>
              <a:t>当前像素的标记值</a:t>
            </a:r>
            <a:r>
              <a:rPr lang="en-US" altLang="zh-CN" sz="1200" b="1">
                <a:solidFill>
                  <a:schemeClr val="tx1">
                    <a:lumMod val="85000"/>
                    <a:lumOff val="15000"/>
                  </a:schemeClr>
                </a:solidFill>
                <a:sym typeface="+mn-ea"/>
              </a:rPr>
              <a:t>t</a:t>
            </a:r>
            <a:r>
              <a:rPr lang="zh-CN" sz="1200">
                <a:solidFill>
                  <a:schemeClr val="tx1">
                    <a:lumMod val="85000"/>
                    <a:lumOff val="15000"/>
                  </a:schemeClr>
                </a:solidFill>
                <a:sym typeface="+mn-ea"/>
              </a:rPr>
              <a:t>,继续</a:t>
            </a:r>
            <a:r>
              <a:rPr lang="zh-CN" sz="1200" b="1">
                <a:solidFill>
                  <a:schemeClr val="tx1">
                    <a:lumMod val="85000"/>
                    <a:lumOff val="15000"/>
                  </a:schemeClr>
                </a:solidFill>
                <a:sym typeface="+mn-ea"/>
              </a:rPr>
              <a:t>提取s位的位图信息</a:t>
            </a:r>
            <a:endParaRPr lang="zh-CN" sz="1200" b="1">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sz="1200" b="1">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在获取完整的位图信息后，由码字h</a:t>
            </a:r>
            <a:r>
              <a:rPr lang="en-US" altLang="zh-CN" sz="1200">
                <a:solidFill>
                  <a:schemeClr val="tx1">
                    <a:lumMod val="85000"/>
                    <a:lumOff val="15000"/>
                  </a:schemeClr>
                </a:solidFill>
                <a:sym typeface="+mn-ea"/>
              </a:rPr>
              <a:t>t</a:t>
            </a:r>
            <a:r>
              <a:rPr lang="zh-CN" sz="1200">
                <a:solidFill>
                  <a:schemeClr val="tx1">
                    <a:lumMod val="85000"/>
                    <a:lumOff val="15000"/>
                  </a:schemeClr>
                </a:solidFill>
                <a:sym typeface="+mn-ea"/>
              </a:rPr>
              <a:t>与实际标记值</a:t>
            </a:r>
            <a:r>
              <a:rPr lang="en-US" altLang="zh-CN" sz="1200">
                <a:solidFill>
                  <a:schemeClr val="tx1">
                    <a:lumMod val="85000"/>
                    <a:lumOff val="15000"/>
                  </a:schemeClr>
                </a:solidFill>
                <a:sym typeface="+mn-ea"/>
              </a:rPr>
              <a:t>t</a:t>
            </a:r>
            <a:r>
              <a:rPr lang="zh-CN" sz="1200">
                <a:solidFill>
                  <a:schemeClr val="tx1">
                    <a:lumMod val="85000"/>
                    <a:lumOff val="15000"/>
                  </a:schemeClr>
                </a:solidFill>
                <a:sym typeface="+mn-ea"/>
              </a:rPr>
              <a:t>的对应关系恢复位图，</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最后，为了进一步提高信息隐藏的安全性，在</a:t>
            </a:r>
            <a:r>
              <a:rPr lang="zh-CN" sz="1200" b="1">
                <a:solidFill>
                  <a:schemeClr val="tx1">
                    <a:lumMod val="85000"/>
                    <a:lumOff val="15000"/>
                  </a:schemeClr>
                </a:solidFill>
                <a:sym typeface="+mn-ea"/>
              </a:rPr>
              <a:t>嵌入秘密信息前使用数据隐藏密钥k</a:t>
            </a:r>
            <a:r>
              <a:rPr lang="en-US" altLang="zh-CN" sz="1200" b="1">
                <a:solidFill>
                  <a:schemeClr val="tx1">
                    <a:lumMod val="85000"/>
                    <a:lumOff val="15000"/>
                  </a:schemeClr>
                </a:solidFill>
                <a:sym typeface="+mn-ea"/>
              </a:rPr>
              <a:t>d</a:t>
            </a:r>
            <a:r>
              <a:rPr lang="zh-CN" sz="1200" b="1">
                <a:solidFill>
                  <a:schemeClr val="tx1">
                    <a:lumMod val="85000"/>
                    <a:lumOff val="15000"/>
                  </a:schemeClr>
                </a:solidFill>
                <a:sym typeface="+mn-ea"/>
              </a:rPr>
              <a:t>对其进行加密.</a:t>
            </a:r>
            <a:r>
              <a:rPr lang="zh-CN" sz="1200">
                <a:solidFill>
                  <a:schemeClr val="tx1">
                    <a:lumMod val="85000"/>
                    <a:lumOff val="15000"/>
                  </a:schemeClr>
                </a:solidFill>
                <a:sym typeface="+mn-ea"/>
              </a:rPr>
              <a:t>根据位图和式(6),将加密后的秘密信息嵌入到加密图像</a:t>
            </a:r>
            <a:r>
              <a:rPr lang="en-US" altLang="zh-CN" sz="1200">
                <a:solidFill>
                  <a:schemeClr val="tx1">
                    <a:lumMod val="85000"/>
                    <a:lumOff val="15000"/>
                  </a:schemeClr>
                </a:solidFill>
                <a:sym typeface="+mn-ea"/>
              </a:rPr>
              <a:t>       </a:t>
            </a:r>
            <a:r>
              <a:rPr lang="zh-CN" sz="1200">
                <a:solidFill>
                  <a:schemeClr val="tx1">
                    <a:lumMod val="85000"/>
                    <a:lumOff val="15000"/>
                  </a:schemeClr>
                </a:solidFill>
                <a:sym typeface="+mn-ea"/>
              </a:rPr>
              <a:t>的预留空间中，生成最终载密图像</a:t>
            </a:r>
            <a:endParaRPr lang="zh-CN" sz="1200">
              <a:solidFill>
                <a:schemeClr val="tx1">
                  <a:lumMod val="85000"/>
                  <a:lumOff val="15000"/>
                </a:schemeClr>
              </a:solidFill>
              <a:sym typeface="+mn-ea"/>
            </a:endParaRPr>
          </a:p>
          <a:p>
            <a:pPr indent="0">
              <a:lnSpc>
                <a:spcPct val="150000"/>
              </a:lnSpc>
              <a:buFont typeface="Arial" panose="020B0604020202020204" pitchFamily="34" charset="0"/>
              <a:buNone/>
            </a:pPr>
            <a:endParaRPr lang="zh-CN" sz="1200">
              <a:solidFill>
                <a:schemeClr val="tx1">
                  <a:lumMod val="85000"/>
                  <a:lumOff val="15000"/>
                </a:schemeClr>
              </a:solidFill>
              <a:sym typeface="+mn-ea"/>
            </a:endParaRPr>
          </a:p>
        </p:txBody>
      </p:sp>
      <p:pic>
        <p:nvPicPr>
          <p:cNvPr id="6" name="图片 5"/>
          <p:cNvPicPr>
            <a:picLocks noChangeAspect="1"/>
          </p:cNvPicPr>
          <p:nvPr/>
        </p:nvPicPr>
        <p:blipFill>
          <a:blip r:embed="rId7"/>
          <a:stretch>
            <a:fillRect/>
          </a:stretch>
        </p:blipFill>
        <p:spPr>
          <a:xfrm>
            <a:off x="1820545" y="2698750"/>
            <a:ext cx="1767840" cy="5327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对象 15">
            <a:hlinkClick r:id="" action="ppaction://ole?verb="/>
          </p:cNvPr>
          <p:cNvGraphicFramePr>
            <a:graphicFrameLocks noChangeAspect="1"/>
          </p:cNvGraphicFramePr>
          <p:nvPr/>
        </p:nvGraphicFramePr>
        <p:xfrm>
          <a:off x="6265863" y="1301115"/>
          <a:ext cx="1091565" cy="393700"/>
        </p:xfrm>
        <a:graphic>
          <a:graphicData uri="http://schemas.openxmlformats.org/presentationml/2006/ole">
            <mc:AlternateContent xmlns:mc="http://schemas.openxmlformats.org/markup-compatibility/2006">
              <mc:Choice xmlns:v="urn:schemas-microsoft-com:vml" Requires="v">
                <p:oleObj spid="_x0000_s6148" name="" r:id="rId1" imgW="1091565" imgH="393700" progId="Equation.KSEE3">
                  <p:embed/>
                </p:oleObj>
              </mc:Choice>
              <mc:Fallback>
                <p:oleObj name="" r:id="rId1" imgW="1091565" imgH="393700" progId="Equation.KSEE3">
                  <p:embed/>
                  <p:pic>
                    <p:nvPicPr>
                      <p:cNvPr id="0" name="图片 6147"/>
                      <p:cNvPicPr/>
                      <p:nvPr/>
                    </p:nvPicPr>
                    <p:blipFill>
                      <a:blip r:embed="rId2"/>
                      <a:stretch>
                        <a:fillRect/>
                      </a:stretch>
                    </p:blipFill>
                    <p:spPr>
                      <a:xfrm>
                        <a:off x="6265863" y="1301115"/>
                        <a:ext cx="1091565" cy="39370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871538" y="3772535"/>
          <a:ext cx="3060065" cy="1016000"/>
        </p:xfrm>
        <a:graphic>
          <a:graphicData uri="http://schemas.openxmlformats.org/presentationml/2006/ole">
            <mc:AlternateContent xmlns:mc="http://schemas.openxmlformats.org/markup-compatibility/2006">
              <mc:Choice xmlns:v="urn:schemas-microsoft-com:vml" Requires="v">
                <p:oleObj spid="_x0000_s6147" name="" r:id="rId3" imgW="3060065" imgH="1016000" progId="Equation.KSEE3">
                  <p:embed/>
                </p:oleObj>
              </mc:Choice>
              <mc:Fallback>
                <p:oleObj name="" r:id="rId3" imgW="3060065" imgH="1016000" progId="Equation.KSEE3">
                  <p:embed/>
                  <p:pic>
                    <p:nvPicPr>
                      <p:cNvPr id="0" name="图片 6146"/>
                      <p:cNvPicPr/>
                      <p:nvPr/>
                    </p:nvPicPr>
                    <p:blipFill>
                      <a:blip r:embed="rId4"/>
                      <a:stretch>
                        <a:fillRect/>
                      </a:stretch>
                    </p:blipFill>
                    <p:spPr>
                      <a:xfrm>
                        <a:off x="871538" y="3772535"/>
                        <a:ext cx="3060065" cy="101600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129030" y="3002915"/>
          <a:ext cx="3238500" cy="431800"/>
        </p:xfrm>
        <a:graphic>
          <a:graphicData uri="http://schemas.openxmlformats.org/presentationml/2006/ole">
            <mc:AlternateContent xmlns:mc="http://schemas.openxmlformats.org/markup-compatibility/2006">
              <mc:Choice xmlns:v="urn:schemas-microsoft-com:vml" Requires="v">
                <p:oleObj spid="_x0000_s6146" name="" r:id="rId5" imgW="3238500" imgH="431800" progId="Equation.KSEE3">
                  <p:embed/>
                </p:oleObj>
              </mc:Choice>
              <mc:Fallback>
                <p:oleObj name="" r:id="rId5" imgW="3238500" imgH="431800" progId="Equation.KSEE3">
                  <p:embed/>
                  <p:pic>
                    <p:nvPicPr>
                      <p:cNvPr id="0" name="图片 6145"/>
                      <p:cNvPicPr/>
                      <p:nvPr/>
                    </p:nvPicPr>
                    <p:blipFill>
                      <a:blip r:embed="rId6"/>
                      <a:stretch>
                        <a:fillRect/>
                      </a:stretch>
                    </p:blipFill>
                    <p:spPr>
                      <a:xfrm>
                        <a:off x="1129030" y="3002915"/>
                        <a:ext cx="3238500" cy="43180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1550670" y="2139950"/>
          <a:ext cx="1701800" cy="431800"/>
        </p:xfrm>
        <a:graphic>
          <a:graphicData uri="http://schemas.openxmlformats.org/presentationml/2006/ole">
            <mc:AlternateContent xmlns:mc="http://schemas.openxmlformats.org/markup-compatibility/2006">
              <mc:Choice xmlns:v="urn:schemas-microsoft-com:vml" Requires="v">
                <p:oleObj spid="_x0000_s6145" name="" r:id="rId7" imgW="1701800" imgH="431800" progId="Equation.KSEE3">
                  <p:embed/>
                </p:oleObj>
              </mc:Choice>
              <mc:Fallback>
                <p:oleObj name="" r:id="rId7" imgW="1701800" imgH="431800" progId="Equation.KSEE3">
                  <p:embed/>
                  <p:pic>
                    <p:nvPicPr>
                      <p:cNvPr id="0" name="图片 6144"/>
                      <p:cNvPicPr/>
                      <p:nvPr/>
                    </p:nvPicPr>
                    <p:blipFill>
                      <a:blip r:embed="rId8"/>
                      <a:stretch>
                        <a:fillRect/>
                      </a:stretch>
                    </p:blipFill>
                    <p:spPr>
                      <a:xfrm>
                        <a:off x="1550670" y="2139950"/>
                        <a:ext cx="1701800" cy="431800"/>
                      </a:xfrm>
                      <a:prstGeom prst="rect">
                        <a:avLst/>
                      </a:prstGeom>
                    </p:spPr>
                  </p:pic>
                </p:oleObj>
              </mc:Fallback>
            </mc:AlternateContent>
          </a:graphicData>
        </a:graphic>
      </p:graphicFrame>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信息嵌入</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202565" y="958215"/>
            <a:ext cx="4520565" cy="430022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对于给定的一幅m</a:t>
            </a:r>
            <a:r>
              <a:rPr lang="zh-CN" sz="1200">
                <a:solidFill>
                  <a:schemeClr val="tx1">
                    <a:lumMod val="85000"/>
                    <a:lumOff val="15000"/>
                  </a:schemeClr>
                </a:solidFill>
                <a:sym typeface="+mn-ea"/>
              </a:rPr>
              <a:t>×</a:t>
            </a:r>
            <a:r>
              <a:rPr sz="1200">
                <a:solidFill>
                  <a:schemeClr val="tx1">
                    <a:lumMod val="85000"/>
                    <a:lumOff val="15000"/>
                  </a:schemeClr>
                </a:solidFill>
                <a:sym typeface="+mn-ea"/>
              </a:rPr>
              <a:t>n的原始图像，由MED生成的预测图像是确定的，对原始图像和预测图像的像素逐一标记后可得该图像的位图.当获得图像的位图后，根据标记值</a:t>
            </a:r>
            <a:r>
              <a:rPr lang="en-US" sz="1200">
                <a:solidFill>
                  <a:schemeClr val="tx1">
                    <a:lumMod val="85000"/>
                    <a:lumOff val="15000"/>
                  </a:schemeClr>
                </a:solidFill>
                <a:sym typeface="+mn-ea"/>
              </a:rPr>
              <a:t>t</a:t>
            </a:r>
            <a:r>
              <a:rPr sz="1200">
                <a:solidFill>
                  <a:schemeClr val="tx1">
                    <a:lumMod val="85000"/>
                    <a:lumOff val="15000"/>
                  </a:schemeClr>
                </a:solidFill>
                <a:sym typeface="+mn-ea"/>
              </a:rPr>
              <a:t>及其对应的统计个数g</a:t>
            </a:r>
            <a:r>
              <a:rPr lang="en-US" sz="1200">
                <a:solidFill>
                  <a:schemeClr val="tx1">
                    <a:lumMod val="85000"/>
                    <a:lumOff val="15000"/>
                  </a:schemeClr>
                </a:solidFill>
                <a:sym typeface="+mn-ea"/>
              </a:rPr>
              <a:t>t</a:t>
            </a:r>
            <a:r>
              <a:rPr sz="1200">
                <a:solidFill>
                  <a:schemeClr val="tx1">
                    <a:lumMod val="85000"/>
                    <a:lumOff val="15000"/>
                  </a:schemeClr>
                </a:solidFill>
                <a:sym typeface="+mn-ea"/>
              </a:rPr>
              <a:t>就可以计算出该图像的</a:t>
            </a:r>
            <a:r>
              <a:rPr sz="1200" b="1">
                <a:solidFill>
                  <a:schemeClr val="tx1">
                    <a:lumMod val="85000"/>
                    <a:lumOff val="15000"/>
                  </a:schemeClr>
                </a:solidFill>
                <a:sym typeface="+mn-ea"/>
              </a:rPr>
              <a:t>总嵌入容量N</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则</a:t>
            </a:r>
            <a:r>
              <a:rPr sz="1200" b="1">
                <a:solidFill>
                  <a:schemeClr val="tx1">
                    <a:lumMod val="85000"/>
                    <a:lumOff val="15000"/>
                  </a:schemeClr>
                </a:solidFill>
                <a:sym typeface="+mn-ea"/>
              </a:rPr>
              <a:t>净嵌入容量N</a:t>
            </a:r>
            <a:r>
              <a:rPr lang="en-US" sz="1200" b="1">
                <a:solidFill>
                  <a:schemeClr val="tx1">
                    <a:lumMod val="85000"/>
                    <a:lumOff val="15000"/>
                  </a:schemeClr>
                </a:solidFill>
                <a:sym typeface="+mn-ea"/>
              </a:rPr>
              <a:t>r</a:t>
            </a:r>
            <a:r>
              <a:rPr lang="zh-CN" sz="1200">
                <a:solidFill>
                  <a:schemeClr val="tx1">
                    <a:lumMod val="85000"/>
                    <a:lumOff val="15000"/>
                  </a:schemeClr>
                </a:solidFill>
                <a:sym typeface="+mn-ea"/>
              </a:rPr>
              <a:t>为</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最终的</a:t>
            </a:r>
            <a:r>
              <a:rPr lang="zh-CN" sz="1200" b="1">
                <a:solidFill>
                  <a:schemeClr val="tx1">
                    <a:lumMod val="85000"/>
                    <a:lumOff val="15000"/>
                  </a:schemeClr>
                </a:solidFill>
                <a:sym typeface="+mn-ea"/>
              </a:rPr>
              <a:t>嵌入率</a:t>
            </a:r>
            <a:r>
              <a:rPr lang="en-US" altLang="zh-CN" sz="1200" b="1">
                <a:solidFill>
                  <a:schemeClr val="tx1">
                    <a:lumMod val="85000"/>
                    <a:lumOff val="15000"/>
                  </a:schemeClr>
                </a:solidFill>
                <a:sym typeface="+mn-ea"/>
              </a:rPr>
              <a:t>r</a:t>
            </a:r>
            <a:r>
              <a:rPr lang="zh-CN" altLang="en-US" sz="1200">
                <a:solidFill>
                  <a:schemeClr val="tx1">
                    <a:lumMod val="85000"/>
                    <a:lumOff val="15000"/>
                  </a:schemeClr>
                </a:solidFill>
                <a:sym typeface="+mn-ea"/>
              </a:rPr>
              <a:t>为</a:t>
            </a: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sz="1200">
              <a:solidFill>
                <a:schemeClr val="tx1">
                  <a:lumMod val="85000"/>
                  <a:lumOff val="15000"/>
                </a:schemeClr>
              </a:solidFill>
              <a:sym typeface="+mn-ea"/>
            </a:endParaRPr>
          </a:p>
        </p:txBody>
      </p:sp>
      <p:sp>
        <p:nvSpPr>
          <p:cNvPr id="15" name="矩形 1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4850130" y="958215"/>
            <a:ext cx="4163060" cy="4300220"/>
          </a:xfrm>
          <a:prstGeom prst="rect">
            <a:avLst/>
          </a:prstGeom>
        </p:spPr>
        <p:txBody>
          <a:bodyPr wrap="square">
            <a:noAutofit/>
          </a:bodyPr>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可知该类算法的嵌入率上界为</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采用更优的自适应哈夫曼码字编码，以获得更短的位图二进制序列长度Lm,进而使得N</a:t>
            </a:r>
            <a:r>
              <a:rPr lang="en-US" altLang="zh-CN" sz="1200" baseline="-25000">
                <a:solidFill>
                  <a:schemeClr val="tx1">
                    <a:lumMod val="85000"/>
                    <a:lumOff val="15000"/>
                  </a:schemeClr>
                </a:solidFill>
                <a:sym typeface="+mn-ea"/>
              </a:rPr>
              <a:t>r</a:t>
            </a:r>
            <a:r>
              <a:rPr lang="zh-CN" sz="1200">
                <a:solidFill>
                  <a:schemeClr val="tx1">
                    <a:lumMod val="85000"/>
                    <a:lumOff val="15000"/>
                  </a:schemeClr>
                </a:solidFill>
                <a:sym typeface="+mn-ea"/>
              </a:rPr>
              <a:t>更加逼近N,可提高嵌入率。</a:t>
            </a:r>
            <a:endParaRPr lang="zh-CN" sz="1200">
              <a:solidFill>
                <a:schemeClr val="tx1">
                  <a:lumMod val="85000"/>
                  <a:lumOff val="15000"/>
                </a:schemeClr>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信息嵌入</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1044575"/>
            <a:ext cx="4520565" cy="110744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首先对原始秘密信息 D 进行加密，得到 Encrypt_D。然后需要在前 ref_y 列、前 ref_x 行的参考像素中存储辅助信息。接下来，根据位置图，将秘密信息和辅助信息嵌入到图像中。</a:t>
            </a:r>
            <a:endParaRPr sz="1200">
              <a:solidFill>
                <a:schemeClr val="tx1">
                  <a:lumMod val="85000"/>
                  <a:lumOff val="15000"/>
                </a:schemeClr>
              </a:solidFill>
              <a:sym typeface="+mn-ea"/>
            </a:endParaRPr>
          </a:p>
        </p:txBody>
      </p:sp>
      <p:pic>
        <p:nvPicPr>
          <p:cNvPr id="2" name="图片 1"/>
          <p:cNvPicPr>
            <a:picLocks noChangeAspect="1"/>
          </p:cNvPicPr>
          <p:nvPr/>
        </p:nvPicPr>
        <p:blipFill>
          <a:blip r:embed="rId1"/>
          <a:srcRect l="1164" t="2295"/>
          <a:stretch>
            <a:fillRect/>
          </a:stretch>
        </p:blipFill>
        <p:spPr>
          <a:xfrm>
            <a:off x="845820" y="1913890"/>
            <a:ext cx="3103245" cy="3068955"/>
          </a:xfrm>
          <a:prstGeom prst="rect">
            <a:avLst/>
          </a:prstGeom>
        </p:spPr>
      </p:pic>
      <p:pic>
        <p:nvPicPr>
          <p:cNvPr id="6" name="图片 5"/>
          <p:cNvPicPr>
            <a:picLocks noChangeAspect="1"/>
          </p:cNvPicPr>
          <p:nvPr/>
        </p:nvPicPr>
        <p:blipFill>
          <a:blip r:embed="rId2"/>
          <a:stretch>
            <a:fillRect/>
          </a:stretch>
        </p:blipFill>
        <p:spPr>
          <a:xfrm>
            <a:off x="5396865" y="1407795"/>
            <a:ext cx="3253740" cy="1022350"/>
          </a:xfrm>
          <a:prstGeom prst="rect">
            <a:avLst/>
          </a:prstGeom>
        </p:spPr>
      </p:pic>
      <p:pic>
        <p:nvPicPr>
          <p:cNvPr id="7" name="图片 6"/>
          <p:cNvPicPr>
            <a:picLocks noChangeAspect="1"/>
          </p:cNvPicPr>
          <p:nvPr/>
        </p:nvPicPr>
        <p:blipFill>
          <a:blip r:embed="rId3"/>
          <a:stretch>
            <a:fillRect/>
          </a:stretch>
        </p:blipFill>
        <p:spPr>
          <a:xfrm>
            <a:off x="5396865" y="2430145"/>
            <a:ext cx="3264535" cy="19748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信息嵌入</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843280"/>
            <a:ext cx="4520565" cy="430022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具体嵌入过程如下：</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1. </a:t>
            </a:r>
            <a:r>
              <a:rPr lang="en-US" sz="1200">
                <a:solidFill>
                  <a:schemeClr val="tx1">
                    <a:lumMod val="85000"/>
                    <a:lumOff val="15000"/>
                  </a:schemeClr>
                </a:solidFill>
                <a:sym typeface="+mn-ea"/>
              </a:rPr>
              <a:t> </a:t>
            </a:r>
            <a:r>
              <a:rPr sz="1200">
                <a:solidFill>
                  <a:schemeClr val="tx1">
                    <a:lumMod val="85000"/>
                    <a:lumOff val="15000"/>
                  </a:schemeClr>
                </a:solidFill>
                <a:sym typeface="+mn-ea"/>
              </a:rPr>
              <a:t>如果像素可以嵌入 1 到 8 位的信息，首先</a:t>
            </a:r>
            <a:r>
              <a:rPr sz="1200" b="1">
                <a:solidFill>
                  <a:schemeClr val="tx1">
                    <a:lumMod val="85000"/>
                    <a:lumOff val="15000"/>
                  </a:schemeClr>
                </a:solidFill>
                <a:sym typeface="+mn-ea"/>
              </a:rPr>
              <a:t>检查秘密信息是否已经全部嵌入完成</a:t>
            </a:r>
            <a:r>
              <a:rPr sz="1200">
                <a:solidFill>
                  <a:schemeClr val="tx1">
                    <a:lumMod val="85000"/>
                    <a:lumOff val="15000"/>
                  </a:schemeClr>
                </a:solidFill>
                <a:sym typeface="+mn-ea"/>
              </a:rPr>
              <a:t>，然后检查辅助信息和参考像素是否还有剩余，根据情况进行嵌入。</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2. </a:t>
            </a:r>
            <a:r>
              <a:rPr lang="en-US" sz="1200">
                <a:solidFill>
                  <a:schemeClr val="tx1">
                    <a:lumMod val="85000"/>
                    <a:lumOff val="15000"/>
                  </a:schemeClr>
                </a:solidFill>
                <a:sym typeface="+mn-ea"/>
              </a:rPr>
              <a:t> </a:t>
            </a:r>
            <a:r>
              <a:rPr sz="1200">
                <a:solidFill>
                  <a:schemeClr val="tx1">
                    <a:lumMod val="85000"/>
                    <a:lumOff val="15000"/>
                  </a:schemeClr>
                </a:solidFill>
                <a:sym typeface="+mn-ea"/>
              </a:rPr>
              <a:t>根据像素可以嵌入的位数，选择对应数量的位数进行嵌入。例如，如果可以嵌入 1 位信息，直接替换最高有效位（MSB）；如果可以嵌入 2 位信息，则替换最高的两位。</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3. 如果辅助信息或参考像素的位数不够，则从嵌入的秘密信息中获取。若秘密信息位数不够，则将其余部分作为参考像素信息嵌入。</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4. 重复上述过程，直到所有信息都嵌入完成。</a:t>
            </a:r>
            <a:endParaRPr sz="1200">
              <a:solidFill>
                <a:schemeClr val="tx1">
                  <a:lumMod val="85000"/>
                  <a:lumOff val="15000"/>
                </a:schemeClr>
              </a:solidFill>
              <a:sym typeface="+mn-ea"/>
            </a:endParaRPr>
          </a:p>
        </p:txBody>
      </p:sp>
      <p:pic>
        <p:nvPicPr>
          <p:cNvPr id="6" name="图片 5"/>
          <p:cNvPicPr>
            <a:picLocks noChangeAspect="1"/>
          </p:cNvPicPr>
          <p:nvPr/>
        </p:nvPicPr>
        <p:blipFill>
          <a:blip r:embed="rId1"/>
          <a:stretch>
            <a:fillRect/>
          </a:stretch>
        </p:blipFill>
        <p:spPr>
          <a:xfrm>
            <a:off x="5016500" y="2052320"/>
            <a:ext cx="3858260" cy="8147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信息嵌入</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843280"/>
            <a:ext cx="4520565" cy="430022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具体嵌入过程如下：</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1. </a:t>
            </a:r>
            <a:r>
              <a:rPr lang="en-US" sz="1200">
                <a:solidFill>
                  <a:schemeClr val="tx1">
                    <a:lumMod val="85000"/>
                    <a:lumOff val="15000"/>
                  </a:schemeClr>
                </a:solidFill>
                <a:sym typeface="+mn-ea"/>
              </a:rPr>
              <a:t> </a:t>
            </a:r>
            <a:r>
              <a:rPr sz="1200">
                <a:solidFill>
                  <a:schemeClr val="tx1">
                    <a:lumMod val="85000"/>
                    <a:lumOff val="15000"/>
                  </a:schemeClr>
                </a:solidFill>
                <a:sym typeface="+mn-ea"/>
              </a:rPr>
              <a:t>如果像素可以嵌入 1 到 8 位的信息，首先检查秘密信息是否已经全部嵌入完成，然后</a:t>
            </a:r>
            <a:r>
              <a:rPr sz="1200" b="1">
                <a:solidFill>
                  <a:schemeClr val="tx1">
                    <a:lumMod val="85000"/>
                    <a:lumOff val="15000"/>
                  </a:schemeClr>
                </a:solidFill>
                <a:sym typeface="+mn-ea"/>
              </a:rPr>
              <a:t>检查辅助信息和参考像素是否还有剩余</a:t>
            </a:r>
            <a:r>
              <a:rPr sz="1200">
                <a:solidFill>
                  <a:schemeClr val="tx1">
                    <a:lumMod val="85000"/>
                    <a:lumOff val="15000"/>
                  </a:schemeClr>
                </a:solidFill>
                <a:sym typeface="+mn-ea"/>
              </a:rPr>
              <a:t>，根据情况进行嵌入。</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2. </a:t>
            </a:r>
            <a:r>
              <a:rPr lang="en-US" sz="1200">
                <a:solidFill>
                  <a:schemeClr val="tx1">
                    <a:lumMod val="85000"/>
                    <a:lumOff val="15000"/>
                  </a:schemeClr>
                </a:solidFill>
                <a:sym typeface="+mn-ea"/>
              </a:rPr>
              <a:t> </a:t>
            </a:r>
            <a:r>
              <a:rPr sz="1200" b="1">
                <a:solidFill>
                  <a:schemeClr val="tx1">
                    <a:lumMod val="85000"/>
                    <a:lumOff val="15000"/>
                  </a:schemeClr>
                </a:solidFill>
                <a:sym typeface="+mn-ea"/>
              </a:rPr>
              <a:t>根据像素可以嵌入的位数，选择对应数量的位数进行嵌入</a:t>
            </a:r>
            <a:r>
              <a:rPr sz="1200">
                <a:solidFill>
                  <a:schemeClr val="tx1">
                    <a:lumMod val="85000"/>
                    <a:lumOff val="15000"/>
                  </a:schemeClr>
                </a:solidFill>
                <a:sym typeface="+mn-ea"/>
              </a:rPr>
              <a:t>。例如，如果可以嵌入 1 位信息，直接替换最高有效位（MSB）；如果可以嵌入 2 位信息，则替换最高的两位。</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3. 如果辅助信息或参考像素的位数不够，则从嵌入的秘密信息中获取。若秘密信息位数不够，则将其余部分作为参考像素信息嵌入。</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4. 重复上述过程，直到所有信息都嵌入完成。</a:t>
            </a:r>
            <a:endParaRPr sz="1200">
              <a:solidFill>
                <a:schemeClr val="tx1">
                  <a:lumMod val="85000"/>
                  <a:lumOff val="15000"/>
                </a:schemeClr>
              </a:solidFill>
              <a:sym typeface="+mn-ea"/>
            </a:endParaRPr>
          </a:p>
        </p:txBody>
      </p:sp>
      <p:pic>
        <p:nvPicPr>
          <p:cNvPr id="2" name="图片 1"/>
          <p:cNvPicPr>
            <a:picLocks noChangeAspect="1"/>
          </p:cNvPicPr>
          <p:nvPr/>
        </p:nvPicPr>
        <p:blipFill>
          <a:blip r:embed="rId1"/>
          <a:stretch>
            <a:fillRect/>
          </a:stretch>
        </p:blipFill>
        <p:spPr>
          <a:xfrm>
            <a:off x="4988560" y="1604645"/>
            <a:ext cx="3766185" cy="178435"/>
          </a:xfrm>
          <a:prstGeom prst="rect">
            <a:avLst/>
          </a:prstGeom>
        </p:spPr>
      </p:pic>
      <p:pic>
        <p:nvPicPr>
          <p:cNvPr id="7" name="图片 6"/>
          <p:cNvPicPr>
            <a:picLocks noChangeAspect="1"/>
          </p:cNvPicPr>
          <p:nvPr/>
        </p:nvPicPr>
        <p:blipFill>
          <a:blip r:embed="rId2"/>
          <a:srcRect b="64182"/>
          <a:stretch>
            <a:fillRect/>
          </a:stretch>
        </p:blipFill>
        <p:spPr>
          <a:xfrm>
            <a:off x="4988560" y="1783080"/>
            <a:ext cx="3766185" cy="19983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信息嵌入</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843280"/>
            <a:ext cx="4520565" cy="430022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具体嵌入过程如下：</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1. </a:t>
            </a:r>
            <a:r>
              <a:rPr lang="en-US" sz="1200">
                <a:solidFill>
                  <a:schemeClr val="tx1">
                    <a:lumMod val="85000"/>
                    <a:lumOff val="15000"/>
                  </a:schemeClr>
                </a:solidFill>
                <a:sym typeface="+mn-ea"/>
              </a:rPr>
              <a:t> </a:t>
            </a:r>
            <a:r>
              <a:rPr sz="1200">
                <a:solidFill>
                  <a:schemeClr val="tx1">
                    <a:lumMod val="85000"/>
                    <a:lumOff val="15000"/>
                  </a:schemeClr>
                </a:solidFill>
                <a:sym typeface="+mn-ea"/>
              </a:rPr>
              <a:t>如果像素可以嵌入 1 到 8 位的信息，首先检查秘密信息是否已经全部嵌入完成，然后检查辅助信息和参考像素是否还有剩余，根据情况进行嵌入。</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2. </a:t>
            </a:r>
            <a:r>
              <a:rPr lang="en-US" sz="1200">
                <a:solidFill>
                  <a:schemeClr val="tx1">
                    <a:lumMod val="85000"/>
                    <a:lumOff val="15000"/>
                  </a:schemeClr>
                </a:solidFill>
                <a:sym typeface="+mn-ea"/>
              </a:rPr>
              <a:t> </a:t>
            </a:r>
            <a:r>
              <a:rPr sz="1200">
                <a:solidFill>
                  <a:schemeClr val="tx1">
                    <a:lumMod val="85000"/>
                    <a:lumOff val="15000"/>
                  </a:schemeClr>
                </a:solidFill>
                <a:sym typeface="+mn-ea"/>
              </a:rPr>
              <a:t>根据像素可以嵌入的位数，选择对应数量的位数进行嵌入。例如，如果可以嵌入 1 位信息，直接替换最高有效位（MSB）；如果可以嵌入 2 位信息，则替换最高的两位。</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3. </a:t>
            </a:r>
            <a:r>
              <a:rPr sz="1200" b="1">
                <a:solidFill>
                  <a:schemeClr val="tx1">
                    <a:lumMod val="85000"/>
                    <a:lumOff val="15000"/>
                  </a:schemeClr>
                </a:solidFill>
                <a:sym typeface="+mn-ea"/>
              </a:rPr>
              <a:t>如果辅助信息或参考像素的位数不够，则从嵌入的秘密信息中获取。若秘密信息位数不够，则将其余部分作为参考像素信息嵌入</a:t>
            </a:r>
            <a:r>
              <a:rPr sz="1200">
                <a:solidFill>
                  <a:schemeClr val="tx1">
                    <a:lumMod val="85000"/>
                    <a:lumOff val="15000"/>
                  </a:schemeClr>
                </a:solidFill>
                <a:sym typeface="+mn-ea"/>
              </a:rPr>
              <a:t>。</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4. 重复上述过程，直到所有信息都嵌入完成。</a:t>
            </a:r>
            <a:endParaRPr sz="1200">
              <a:solidFill>
                <a:schemeClr val="tx1">
                  <a:lumMod val="85000"/>
                  <a:lumOff val="15000"/>
                </a:schemeClr>
              </a:solidFill>
              <a:sym typeface="+mn-ea"/>
            </a:endParaRPr>
          </a:p>
        </p:txBody>
      </p:sp>
      <p:pic>
        <p:nvPicPr>
          <p:cNvPr id="7" name="图片 6"/>
          <p:cNvPicPr>
            <a:picLocks noChangeAspect="1"/>
          </p:cNvPicPr>
          <p:nvPr/>
        </p:nvPicPr>
        <p:blipFill>
          <a:blip r:embed="rId1"/>
          <a:srcRect l="405" t="36148" r="-405" b="-227"/>
          <a:stretch>
            <a:fillRect/>
          </a:stretch>
        </p:blipFill>
        <p:spPr>
          <a:xfrm>
            <a:off x="4881880" y="1205865"/>
            <a:ext cx="3766185" cy="3575050"/>
          </a:xfrm>
          <a:prstGeom prst="rect">
            <a:avLst/>
          </a:prstGeom>
        </p:spPr>
      </p:pic>
      <p:pic>
        <p:nvPicPr>
          <p:cNvPr id="6" name="图片 5"/>
          <p:cNvPicPr>
            <a:picLocks noChangeAspect="1"/>
          </p:cNvPicPr>
          <p:nvPr/>
        </p:nvPicPr>
        <p:blipFill>
          <a:blip r:embed="rId2"/>
          <a:stretch>
            <a:fillRect/>
          </a:stretch>
        </p:blipFill>
        <p:spPr>
          <a:xfrm>
            <a:off x="4881880" y="4728210"/>
            <a:ext cx="3766185" cy="2800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 y="3994298"/>
            <a:ext cx="9144000" cy="1149202"/>
          </a:xfrm>
          <a:prstGeom prst="rect">
            <a:avLst/>
          </a:prstGeom>
          <a:solidFill>
            <a:srgbClr val="425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2" name="组合 11"/>
          <p:cNvGrpSpPr/>
          <p:nvPr/>
        </p:nvGrpSpPr>
        <p:grpSpPr>
          <a:xfrm>
            <a:off x="1448747" y="1247492"/>
            <a:ext cx="6302099" cy="1763370"/>
            <a:chOff x="1841900" y="1247492"/>
            <a:chExt cx="6302099" cy="1763370"/>
          </a:xfrm>
        </p:grpSpPr>
        <p:sp>
          <p:nvSpPr>
            <p:cNvPr id="21" name="文本框 6"/>
            <p:cNvSpPr txBox="1">
              <a:spLocks noChangeArrowheads="1"/>
            </p:cNvSpPr>
            <p:nvPr/>
          </p:nvSpPr>
          <p:spPr bwMode="auto">
            <a:xfrm>
              <a:off x="3389119" y="1465702"/>
              <a:ext cx="4754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a:solidFill>
                    <a:schemeClr val="accent1"/>
                  </a:solidFill>
                  <a:latin typeface="+mj-ea"/>
                  <a:ea typeface="+mj-ea"/>
                </a:rPr>
                <a:t>选题的背景与相关工作</a:t>
              </a:r>
              <a:endParaRPr lang="zh-CN" altLang="en-US" sz="3600">
                <a:solidFill>
                  <a:schemeClr val="accent1"/>
                </a:solidFill>
                <a:latin typeface="+mj-ea"/>
                <a:ea typeface="+mj-ea"/>
              </a:endParaRPr>
            </a:p>
          </p:txBody>
        </p:sp>
        <p:sp>
          <p:nvSpPr>
            <p:cNvPr id="22" name="矩形 21"/>
            <p:cNvSpPr/>
            <p:nvPr/>
          </p:nvSpPr>
          <p:spPr>
            <a:xfrm>
              <a:off x="3389119" y="2059171"/>
              <a:ext cx="2271395" cy="260350"/>
            </a:xfrm>
            <a:prstGeom prst="rect">
              <a:avLst/>
            </a:prstGeom>
          </p:spPr>
          <p:txBody>
            <a:bodyPr wrap="none">
              <a:spAutoFit/>
            </a:bodyPr>
            <a:lstStyle/>
            <a:p>
              <a:pPr lvl="0" fontAlgn="base">
                <a:spcBef>
                  <a:spcPct val="0"/>
                </a:spcBef>
                <a:spcAft>
                  <a:spcPct val="0"/>
                </a:spcAft>
                <a:defRPr/>
              </a:pPr>
              <a:r>
                <a:rPr lang="en-US" altLang="zh-CN" sz="1100">
                  <a:solidFill>
                    <a:schemeClr val="accent1"/>
                  </a:solidFill>
                  <a:latin typeface="+mj-lt"/>
                  <a:ea typeface="方正兰亭黑_GBK"/>
                </a:rPr>
                <a:t>Background And Related Work</a:t>
              </a:r>
              <a:endParaRPr lang="en-US" altLang="zh-CN" sz="1100">
                <a:solidFill>
                  <a:schemeClr val="accent1"/>
                </a:solidFill>
                <a:latin typeface="+mj-lt"/>
                <a:ea typeface="方正兰亭黑_GBK"/>
              </a:endParaRPr>
            </a:p>
          </p:txBody>
        </p:sp>
        <p:sp>
          <p:nvSpPr>
            <p:cNvPr id="23" name="文本框 6"/>
            <p:cNvSpPr txBox="1">
              <a:spLocks noChangeArrowheads="1"/>
            </p:cNvSpPr>
            <p:nvPr/>
          </p:nvSpPr>
          <p:spPr bwMode="auto">
            <a:xfrm>
              <a:off x="1841900" y="1247492"/>
              <a:ext cx="154721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9600">
                  <a:solidFill>
                    <a:schemeClr val="accent1"/>
                  </a:solidFill>
                  <a:latin typeface="+mj-lt"/>
                  <a:ea typeface="+mj-ea"/>
                </a:rPr>
                <a:t>01</a:t>
              </a:r>
              <a:endParaRPr lang="zh-CN" altLang="en-US" sz="9600">
                <a:solidFill>
                  <a:schemeClr val="accent1"/>
                </a:solidFill>
                <a:latin typeface="+mj-lt"/>
                <a:ea typeface="+mj-ea"/>
              </a:endParaRPr>
            </a:p>
          </p:txBody>
        </p:sp>
        <p:cxnSp>
          <p:nvCxnSpPr>
            <p:cNvPr id="9" name="直接连接符 8"/>
            <p:cNvCxnSpPr/>
            <p:nvPr/>
          </p:nvCxnSpPr>
          <p:spPr>
            <a:xfrm>
              <a:off x="3502958" y="2423895"/>
              <a:ext cx="3987053" cy="0"/>
            </a:xfrm>
            <a:prstGeom prst="line">
              <a:avLst/>
            </a:prstGeom>
            <a:ln>
              <a:solidFill>
                <a:srgbClr val="42556C"/>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370769" y="2458851"/>
              <a:ext cx="4717638" cy="552011"/>
            </a:xfrm>
            <a:prstGeom prst="rect">
              <a:avLst/>
            </a:prstGeom>
          </p:spPr>
          <p:txBody>
            <a:bodyPr wrap="square">
              <a:spAutoFit/>
            </a:bodyPr>
            <a:lstStyle/>
            <a:p>
              <a:pPr>
                <a:lnSpc>
                  <a:spcPct val="150000"/>
                </a:lnSpc>
              </a:pPr>
              <a:r>
                <a:rPr lang="en-US" altLang="zh-CN" sz="1050">
                  <a:solidFill>
                    <a:schemeClr val="tx1">
                      <a:lumMod val="85000"/>
                      <a:lumOff val="15000"/>
                    </a:schemeClr>
                  </a:solidFill>
                </a:rPr>
                <a:t>Lorem ipsum dolor sit amet, consectetur adipiscing elit. Donec luctus nibh sit amet sem vulputate venenatis bibendum orci pulvinar. </a:t>
              </a:r>
              <a:endParaRPr lang="en-US" altLang="zh-CN" sz="1050">
                <a:solidFill>
                  <a:schemeClr val="tx1">
                    <a:lumMod val="85000"/>
                    <a:lumOff val="15000"/>
                  </a:schemeClr>
                </a:solidFill>
              </a:endParaRPr>
            </a:p>
          </p:txBody>
        </p:sp>
      </p:grpSp>
      <p:sp>
        <p:nvSpPr>
          <p:cNvPr id="10" name="矩形 9"/>
          <p:cNvSpPr/>
          <p:nvPr/>
        </p:nvSpPr>
        <p:spPr bwMode="auto">
          <a:xfrm>
            <a:off x="3437853" y="4749811"/>
            <a:ext cx="2247731" cy="246221"/>
          </a:xfrm>
          <a:prstGeom prst="rect">
            <a:avLst/>
          </a:prstGeom>
        </p:spPr>
        <p:txBody>
          <a:bodyPr wrap="none">
            <a:spAutoFit/>
          </a:bodyPr>
          <a:lstStyle/>
          <a:p>
            <a:pPr algn="ctr">
              <a:defRPr/>
            </a:pPr>
            <a:r>
              <a:rPr lang="zh-CN" altLang="en-US" sz="1000" kern="100">
                <a:solidFill>
                  <a:schemeClr val="bg1"/>
                </a:solidFill>
                <a:latin typeface="+mj-lt"/>
                <a:cs typeface="Times New Roman" panose="02020603050405020304" pitchFamily="18" charset="0"/>
              </a:rPr>
              <a:t>信息与工程学院 电子信息工程</a:t>
            </a:r>
            <a:r>
              <a:rPr lang="en-US" altLang="zh-CN" sz="1000" kern="100">
                <a:solidFill>
                  <a:schemeClr val="bg1"/>
                </a:solidFill>
                <a:latin typeface="+mj-lt"/>
                <a:cs typeface="Times New Roman" panose="02020603050405020304" pitchFamily="18" charset="0"/>
              </a:rPr>
              <a:t>XXX</a:t>
            </a:r>
            <a:r>
              <a:rPr lang="zh-CN" altLang="en-US" sz="1000" kern="100">
                <a:solidFill>
                  <a:schemeClr val="bg1"/>
                </a:solidFill>
                <a:latin typeface="+mj-lt"/>
                <a:cs typeface="Times New Roman" panose="02020603050405020304" pitchFamily="18" charset="0"/>
              </a:rPr>
              <a:t>班</a:t>
            </a:r>
            <a:endParaRPr lang="zh-CN" altLang="en-US" sz="1000" kern="100">
              <a:solidFill>
                <a:schemeClr val="bg1"/>
              </a:solidFill>
              <a:latin typeface="+mj-lt"/>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a:hlinkClick r:id="" action="ppaction://ole?verb="/>
          </p:cNvPr>
          <p:cNvGraphicFramePr>
            <a:graphicFrameLocks noChangeAspect="1"/>
          </p:cNvGraphicFramePr>
          <p:nvPr/>
        </p:nvGraphicFramePr>
        <p:xfrm>
          <a:off x="3424555" y="1793240"/>
          <a:ext cx="215900" cy="241300"/>
        </p:xfrm>
        <a:graphic>
          <a:graphicData uri="http://schemas.openxmlformats.org/presentationml/2006/ole">
            <mc:AlternateContent xmlns:mc="http://schemas.openxmlformats.org/markup-compatibility/2006">
              <mc:Choice xmlns:v="urn:schemas-microsoft-com:vml" Requires="v">
                <p:oleObj spid="_x0000_s7170" name="" r:id="rId1" imgW="215900" imgH="241300" progId="Equation.KSEE3">
                  <p:embed/>
                </p:oleObj>
              </mc:Choice>
              <mc:Fallback>
                <p:oleObj name="" r:id="rId1" imgW="215900" imgH="241300" progId="Equation.KSEE3">
                  <p:embed/>
                  <p:pic>
                    <p:nvPicPr>
                      <p:cNvPr id="0" name="图片 7169"/>
                      <p:cNvPicPr/>
                      <p:nvPr/>
                    </p:nvPicPr>
                    <p:blipFill>
                      <a:blip r:embed="rId2"/>
                      <a:stretch>
                        <a:fillRect/>
                      </a:stretch>
                    </p:blipFill>
                    <p:spPr>
                      <a:xfrm>
                        <a:off x="3424555" y="1793240"/>
                        <a:ext cx="215900" cy="2413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3424555" y="958215"/>
          <a:ext cx="215900" cy="228600"/>
        </p:xfrm>
        <a:graphic>
          <a:graphicData uri="http://schemas.openxmlformats.org/presentationml/2006/ole">
            <mc:AlternateContent xmlns:mc="http://schemas.openxmlformats.org/markup-compatibility/2006">
              <mc:Choice xmlns:v="urn:schemas-microsoft-com:vml" Requires="v">
                <p:oleObj spid="_x0000_s7169" name="" r:id="rId3" imgW="215900" imgH="228600" progId="Equation.KSEE3">
                  <p:embed/>
                </p:oleObj>
              </mc:Choice>
              <mc:Fallback>
                <p:oleObj name="" r:id="rId3" imgW="215900" imgH="228600" progId="Equation.KSEE3">
                  <p:embed/>
                  <p:pic>
                    <p:nvPicPr>
                      <p:cNvPr id="0" name="图片 7168"/>
                      <p:cNvPicPr/>
                      <p:nvPr/>
                    </p:nvPicPr>
                    <p:blipFill>
                      <a:blip r:embed="rId4"/>
                      <a:stretch>
                        <a:fillRect/>
                      </a:stretch>
                    </p:blipFill>
                    <p:spPr>
                      <a:xfrm>
                        <a:off x="3424555" y="958215"/>
                        <a:ext cx="215900" cy="228600"/>
                      </a:xfrm>
                      <a:prstGeom prst="rect">
                        <a:avLst/>
                      </a:prstGeom>
                    </p:spPr>
                  </p:pic>
                </p:oleObj>
              </mc:Fallback>
            </mc:AlternateContent>
          </a:graphicData>
        </a:graphic>
      </p:graphicFrame>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信息提取</a:t>
            </a:r>
            <a:endParaRPr lang="en-US" altLang="zh-CN"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10" name="矩形 9"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843280"/>
            <a:ext cx="4299585" cy="430022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合法接收者在提取秘密信息前，先从载密图像</a:t>
            </a:r>
            <a:r>
              <a:rPr lang="en-US" sz="1200">
                <a:solidFill>
                  <a:schemeClr val="tx1">
                    <a:lumMod val="85000"/>
                    <a:lumOff val="15000"/>
                  </a:schemeClr>
                </a:solidFill>
                <a:sym typeface="+mn-ea"/>
              </a:rPr>
              <a:t>      </a:t>
            </a:r>
            <a:r>
              <a:rPr sz="1200">
                <a:solidFill>
                  <a:schemeClr val="tx1">
                    <a:lumMod val="85000"/>
                    <a:lumOff val="15000"/>
                  </a:schemeClr>
                </a:solidFill>
                <a:sym typeface="+mn-ea"/>
              </a:rPr>
              <a:t>第1行和第1列中提取部分位图信息.通过这些位图信息，用</a:t>
            </a:r>
            <a:r>
              <a:rPr lang="zh-CN" sz="1200">
                <a:solidFill>
                  <a:schemeClr val="tx1">
                    <a:lumMod val="85000"/>
                    <a:lumOff val="15000"/>
                  </a:schemeClr>
                </a:solidFill>
                <a:sym typeface="+mn-ea"/>
              </a:rPr>
              <a:t>信息嵌入</a:t>
            </a:r>
            <a:r>
              <a:rPr sz="1200">
                <a:solidFill>
                  <a:schemeClr val="tx1">
                    <a:lumMod val="85000"/>
                    <a:lumOff val="15000"/>
                  </a:schemeClr>
                </a:solidFill>
                <a:sym typeface="+mn-ea"/>
              </a:rPr>
              <a:t>同样的方法</a:t>
            </a:r>
            <a:r>
              <a:rPr sz="1200" b="1">
                <a:solidFill>
                  <a:schemeClr val="tx1">
                    <a:lumMod val="85000"/>
                    <a:lumOff val="15000"/>
                  </a:schemeClr>
                </a:solidFill>
                <a:sym typeface="+mn-ea"/>
              </a:rPr>
              <a:t>提取全部位图信息、参考像素和加密的秘密信息</a:t>
            </a:r>
            <a:r>
              <a:rPr sz="1200">
                <a:solidFill>
                  <a:schemeClr val="tx1">
                    <a:lumMod val="85000"/>
                    <a:lumOff val="15000"/>
                  </a:schemeClr>
                </a:solidFill>
                <a:sym typeface="+mn-ea"/>
              </a:rPr>
              <a:t>.</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将提取的参考像素放回第1行和第1列，得图像</a:t>
            </a:r>
            <a:r>
              <a:rPr lang="en-US" sz="1200">
                <a:solidFill>
                  <a:schemeClr val="tx1">
                    <a:lumMod val="85000"/>
                    <a:lumOff val="15000"/>
                  </a:schemeClr>
                </a:solidFill>
                <a:sym typeface="+mn-ea"/>
              </a:rPr>
              <a:t>      </a:t>
            </a:r>
            <a:r>
              <a:rPr lang="zh-CN" altLang="en-US" sz="1200">
                <a:solidFill>
                  <a:schemeClr val="tx1">
                    <a:lumMod val="85000"/>
                    <a:lumOff val="15000"/>
                  </a:schemeClr>
                </a:solidFill>
                <a:sym typeface="+mn-ea"/>
              </a:rPr>
              <a:t>。</a:t>
            </a:r>
            <a:r>
              <a:rPr lang="en-US" sz="1200">
                <a:solidFill>
                  <a:schemeClr val="tx1">
                    <a:lumMod val="85000"/>
                    <a:lumOff val="15000"/>
                  </a:schemeClr>
                </a:solidFill>
                <a:sym typeface="+mn-ea"/>
              </a:rPr>
              <a:t> </a:t>
            </a:r>
            <a:r>
              <a:rPr sz="1200">
                <a:solidFill>
                  <a:schemeClr val="tx1">
                    <a:lumMod val="85000"/>
                    <a:lumOff val="15000"/>
                  </a:schemeClr>
                </a:solidFill>
                <a:sym typeface="+mn-ea"/>
              </a:rPr>
              <a:t>如果</a:t>
            </a:r>
            <a:r>
              <a:rPr sz="1200" b="1">
                <a:solidFill>
                  <a:schemeClr val="tx1">
                    <a:lumMod val="85000"/>
                    <a:lumOff val="15000"/>
                  </a:schemeClr>
                </a:solidFill>
                <a:sym typeface="+mn-ea"/>
              </a:rPr>
              <a:t>接收者</a:t>
            </a:r>
            <a:r>
              <a:rPr sz="1200">
                <a:solidFill>
                  <a:schemeClr val="tx1">
                    <a:lumMod val="85000"/>
                    <a:lumOff val="15000"/>
                  </a:schemeClr>
                </a:solidFill>
                <a:sym typeface="+mn-ea"/>
              </a:rPr>
              <a:t>只拥有</a:t>
            </a:r>
            <a:r>
              <a:rPr sz="1200" b="1">
                <a:solidFill>
                  <a:schemeClr val="tx1">
                    <a:lumMod val="85000"/>
                    <a:lumOff val="15000"/>
                  </a:schemeClr>
                </a:solidFill>
                <a:sym typeface="+mn-ea"/>
              </a:rPr>
              <a:t>数据隐藏密钥k</a:t>
            </a:r>
            <a:r>
              <a:rPr lang="en-US" sz="1200" b="1" baseline="-25000">
                <a:solidFill>
                  <a:schemeClr val="tx1">
                    <a:lumMod val="85000"/>
                    <a:lumOff val="15000"/>
                  </a:schemeClr>
                </a:solidFill>
                <a:sym typeface="+mn-ea"/>
              </a:rPr>
              <a:t>d</a:t>
            </a:r>
            <a:r>
              <a:rPr sz="1200">
                <a:solidFill>
                  <a:schemeClr val="tx1">
                    <a:lumMod val="85000"/>
                    <a:lumOff val="15000"/>
                  </a:schemeClr>
                </a:solidFill>
                <a:sym typeface="+mn-ea"/>
              </a:rPr>
              <a:t>,则可以通过解密已提取的秘密信息来获取原始的秘密信息</a:t>
            </a:r>
            <a:r>
              <a:rPr lang="zh-CN" sz="1200">
                <a:solidFill>
                  <a:schemeClr val="tx1">
                    <a:lumMod val="85000"/>
                    <a:lumOff val="15000"/>
                  </a:schemeClr>
                </a:solidFill>
                <a:sym typeface="+mn-ea"/>
              </a:rPr>
              <a:t>。但是如果</a:t>
            </a:r>
            <a:r>
              <a:rPr sz="1200" b="1">
                <a:solidFill>
                  <a:schemeClr val="tx1">
                    <a:lumMod val="85000"/>
                    <a:lumOff val="15000"/>
                  </a:schemeClr>
                </a:solidFill>
                <a:sym typeface="+mn-ea"/>
              </a:rPr>
              <a:t>没有图像加密密钥k</a:t>
            </a:r>
            <a:r>
              <a:rPr lang="en-US" sz="1200" b="1" baseline="-25000">
                <a:solidFill>
                  <a:schemeClr val="tx1">
                    <a:lumMod val="85000"/>
                    <a:lumOff val="15000"/>
                  </a:schemeClr>
                </a:solidFill>
                <a:sym typeface="+mn-ea"/>
              </a:rPr>
              <a:t>e</a:t>
            </a:r>
            <a:r>
              <a:rPr sz="1200" b="1">
                <a:solidFill>
                  <a:schemeClr val="tx1">
                    <a:lumMod val="85000"/>
                    <a:lumOff val="15000"/>
                  </a:schemeClr>
                </a:solidFill>
                <a:sym typeface="+mn-ea"/>
              </a:rPr>
              <a:t>,原始明文图像无法重建</a:t>
            </a:r>
            <a:r>
              <a:rPr lang="zh-CN" sz="1200">
                <a:solidFill>
                  <a:schemeClr val="tx1">
                    <a:lumMod val="85000"/>
                    <a:lumOff val="15000"/>
                  </a:schemeClr>
                </a:solidFill>
                <a:sym typeface="+mn-ea"/>
              </a:rPr>
              <a:t>。</a:t>
            </a:r>
            <a:endParaRPr lang="zh-CN" sz="1200">
              <a:solidFill>
                <a:schemeClr val="tx1">
                  <a:lumMod val="85000"/>
                  <a:lumOff val="15000"/>
                </a:schemeClr>
              </a:solidFill>
              <a:sym typeface="+mn-ea"/>
            </a:endParaRPr>
          </a:p>
        </p:txBody>
      </p:sp>
      <p:sp>
        <p:nvSpPr>
          <p:cNvPr id="2" name="矩形 1"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4777105" y="843280"/>
            <a:ext cx="4214495" cy="3961130"/>
          </a:xfrm>
          <a:prstGeom prst="rect">
            <a:avLst/>
          </a:prstGeom>
        </p:spPr>
        <p:txBody>
          <a:bodyPr wrap="square">
            <a:noAutofit/>
          </a:bodyPr>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首先，创建一个与加密图像相同大小的位置图，并将前面的参考像素位置标记为-1。接下来提取辅助信息，包括映射规则、位置图二进制序列的长度信息以及参考像素信息。随后根据位置图和辅助信息，逐个像素提取隐藏的秘密信息。在提取秘密信息时，根据位置图的不同类别，决定每个像素可以提取多少位的信息，并将提取出的信息放置在相应的数据容器中。最后，返回提取得到的所有信息。</a:t>
            </a:r>
            <a:endParaRPr lang="zh-CN" sz="1200">
              <a:solidFill>
                <a:schemeClr val="tx1">
                  <a:lumMod val="85000"/>
                  <a:lumOff val="15000"/>
                </a:schemeClr>
              </a:solidFill>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信息提取</a:t>
            </a:r>
            <a:endParaRPr lang="en-US" altLang="zh-CN"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2" name="矩形 1"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14495" cy="3961130"/>
          </a:xfrm>
          <a:prstGeom prst="rect">
            <a:avLst/>
          </a:prstGeom>
        </p:spPr>
        <p:txBody>
          <a:bodyPr wrap="square">
            <a:noAutofit/>
          </a:bodyPr>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首先，</a:t>
            </a:r>
            <a:r>
              <a:rPr lang="zh-CN" sz="1200" b="1">
                <a:solidFill>
                  <a:schemeClr val="tx1">
                    <a:lumMod val="85000"/>
                    <a:lumOff val="15000"/>
                  </a:schemeClr>
                </a:solidFill>
                <a:sym typeface="+mn-ea"/>
              </a:rPr>
              <a:t>创建一个与加密图像相同大小的位置图</a:t>
            </a:r>
            <a:r>
              <a:rPr lang="zh-CN" sz="1200">
                <a:solidFill>
                  <a:schemeClr val="tx1">
                    <a:lumMod val="85000"/>
                    <a:lumOff val="15000"/>
                  </a:schemeClr>
                </a:solidFill>
                <a:sym typeface="+mn-ea"/>
              </a:rPr>
              <a:t>，并将前面的参考像素位置标记为-1。</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接下来</a:t>
            </a:r>
            <a:r>
              <a:rPr lang="zh-CN" sz="1200" b="1">
                <a:solidFill>
                  <a:schemeClr val="tx1">
                    <a:lumMod val="85000"/>
                    <a:lumOff val="15000"/>
                  </a:schemeClr>
                </a:solidFill>
                <a:sym typeface="+mn-ea"/>
              </a:rPr>
              <a:t>提取辅助信息</a:t>
            </a:r>
            <a:r>
              <a:rPr lang="zh-CN" sz="1200">
                <a:solidFill>
                  <a:schemeClr val="tx1">
                    <a:lumMod val="85000"/>
                    <a:lumOff val="15000"/>
                  </a:schemeClr>
                </a:solidFill>
                <a:sym typeface="+mn-ea"/>
              </a:rPr>
              <a:t>，包括映射规则、位置图二进制序列的长度信息以及参考像素信息。随后根据位置图和辅助信息，逐个像素提取隐藏的秘密信息（与信息嵌入方法一致）。</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在提取秘密信息时，根据位置图的不同类别，决定每个像素可以提取多少位的信息，并将提取出的信息放置在相应的数据容器中</a:t>
            </a:r>
            <a:r>
              <a:rPr lang="zh-CN" sz="1200">
                <a:solidFill>
                  <a:schemeClr val="tx1">
                    <a:lumMod val="85000"/>
                    <a:lumOff val="15000"/>
                  </a:schemeClr>
                </a:solidFill>
                <a:sym typeface="+mn-ea"/>
              </a:rPr>
              <a:t>（与信息嵌入方法一致）</a:t>
            </a:r>
            <a:r>
              <a:rPr lang="zh-CN" sz="1200">
                <a:solidFill>
                  <a:schemeClr val="tx1">
                    <a:lumMod val="85000"/>
                    <a:lumOff val="15000"/>
                  </a:schemeClr>
                </a:solidFill>
                <a:sym typeface="+mn-ea"/>
              </a:rPr>
              <a:t>。</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最后，返回提取得到的所有信息。</a:t>
            </a:r>
            <a:endParaRPr lang="zh-CN" sz="1200">
              <a:solidFill>
                <a:schemeClr val="tx1">
                  <a:lumMod val="85000"/>
                  <a:lumOff val="15000"/>
                </a:schemeClr>
              </a:solidFill>
              <a:sym typeface="+mn-ea"/>
            </a:endParaRPr>
          </a:p>
        </p:txBody>
      </p:sp>
      <p:pic>
        <p:nvPicPr>
          <p:cNvPr id="6" name="图片 5"/>
          <p:cNvPicPr>
            <a:picLocks noChangeAspect="1"/>
          </p:cNvPicPr>
          <p:nvPr/>
        </p:nvPicPr>
        <p:blipFill>
          <a:blip r:embed="rId1"/>
          <a:stretch>
            <a:fillRect/>
          </a:stretch>
        </p:blipFill>
        <p:spPr>
          <a:xfrm>
            <a:off x="5546090" y="873125"/>
            <a:ext cx="2947035" cy="2311400"/>
          </a:xfrm>
          <a:prstGeom prst="rect">
            <a:avLst/>
          </a:prstGeom>
        </p:spPr>
      </p:pic>
      <p:pic>
        <p:nvPicPr>
          <p:cNvPr id="9" name="图片 8"/>
          <p:cNvPicPr>
            <a:picLocks noChangeAspect="1"/>
          </p:cNvPicPr>
          <p:nvPr/>
        </p:nvPicPr>
        <p:blipFill>
          <a:blip r:embed="rId2"/>
          <a:stretch>
            <a:fillRect/>
          </a:stretch>
        </p:blipFill>
        <p:spPr>
          <a:xfrm>
            <a:off x="5546090" y="3049905"/>
            <a:ext cx="2929890" cy="19532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信息提取</a:t>
            </a:r>
            <a:endParaRPr lang="en-US" altLang="zh-CN"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2" name="矩形 1"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14495" cy="3961130"/>
          </a:xfrm>
          <a:prstGeom prst="rect">
            <a:avLst/>
          </a:prstGeom>
        </p:spPr>
        <p:txBody>
          <a:bodyPr wrap="square">
            <a:noAutofit/>
          </a:bodyPr>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首先，创建一个与加密图像相同大小的位置图，并将前面的参考像素位置标记为-1。</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接下来</a:t>
            </a:r>
            <a:r>
              <a:rPr lang="zh-CN" sz="1200" b="1">
                <a:solidFill>
                  <a:schemeClr val="tx1">
                    <a:lumMod val="85000"/>
                    <a:lumOff val="15000"/>
                  </a:schemeClr>
                </a:solidFill>
                <a:sym typeface="+mn-ea"/>
              </a:rPr>
              <a:t>提取辅助信息</a:t>
            </a:r>
            <a:r>
              <a:rPr lang="zh-CN" sz="1200">
                <a:solidFill>
                  <a:schemeClr val="tx1">
                    <a:lumMod val="85000"/>
                    <a:lumOff val="15000"/>
                  </a:schemeClr>
                </a:solidFill>
                <a:sym typeface="+mn-ea"/>
              </a:rPr>
              <a:t>，包括映射规则、位置图二进制序列的长度信息以及参考像素信息。随后根据位置图和辅助信息，逐个像素提取隐藏的秘密信息</a:t>
            </a:r>
            <a:r>
              <a:rPr lang="zh-CN" sz="1200">
                <a:solidFill>
                  <a:schemeClr val="tx1">
                    <a:lumMod val="85000"/>
                    <a:lumOff val="15000"/>
                  </a:schemeClr>
                </a:solidFill>
                <a:sym typeface="+mn-ea"/>
              </a:rPr>
              <a:t>（与信息嵌入方法一致）</a:t>
            </a:r>
            <a:r>
              <a:rPr lang="zh-CN" sz="1200">
                <a:solidFill>
                  <a:schemeClr val="tx1">
                    <a:lumMod val="85000"/>
                    <a:lumOff val="15000"/>
                  </a:schemeClr>
                </a:solidFill>
                <a:sym typeface="+mn-ea"/>
              </a:rPr>
              <a:t>。</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在提取秘密信息时，根据位置图的不同类别，决定每个像素可以提取多少位的信息，并将提取出的信息放置在相应的数据容器中</a:t>
            </a:r>
            <a:r>
              <a:rPr lang="zh-CN" sz="1200">
                <a:solidFill>
                  <a:schemeClr val="tx1">
                    <a:lumMod val="85000"/>
                    <a:lumOff val="15000"/>
                  </a:schemeClr>
                </a:solidFill>
                <a:sym typeface="+mn-ea"/>
              </a:rPr>
              <a:t>（与信息嵌入方法一致）</a:t>
            </a:r>
            <a:r>
              <a:rPr lang="zh-CN" sz="1200">
                <a:solidFill>
                  <a:schemeClr val="tx1">
                    <a:lumMod val="85000"/>
                    <a:lumOff val="15000"/>
                  </a:schemeClr>
                </a:solidFill>
                <a:sym typeface="+mn-ea"/>
              </a:rPr>
              <a:t>。</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最后，返回提取得到的所有信息。</a:t>
            </a:r>
            <a:endParaRPr lang="zh-CN" sz="1200">
              <a:solidFill>
                <a:schemeClr val="tx1">
                  <a:lumMod val="85000"/>
                  <a:lumOff val="15000"/>
                </a:schemeClr>
              </a:solidFill>
              <a:sym typeface="+mn-ea"/>
            </a:endParaRPr>
          </a:p>
        </p:txBody>
      </p:sp>
      <p:pic>
        <p:nvPicPr>
          <p:cNvPr id="5" name="图片 4"/>
          <p:cNvPicPr>
            <a:picLocks noChangeAspect="1"/>
          </p:cNvPicPr>
          <p:nvPr/>
        </p:nvPicPr>
        <p:blipFill>
          <a:blip r:embed="rId1"/>
          <a:stretch>
            <a:fillRect/>
          </a:stretch>
        </p:blipFill>
        <p:spPr>
          <a:xfrm>
            <a:off x="5186680" y="803275"/>
            <a:ext cx="3142615" cy="2515870"/>
          </a:xfrm>
          <a:prstGeom prst="rect">
            <a:avLst/>
          </a:prstGeom>
        </p:spPr>
      </p:pic>
      <p:pic>
        <p:nvPicPr>
          <p:cNvPr id="7" name="图片 6"/>
          <p:cNvPicPr>
            <a:picLocks noChangeAspect="1"/>
          </p:cNvPicPr>
          <p:nvPr/>
        </p:nvPicPr>
        <p:blipFill>
          <a:blip r:embed="rId2"/>
          <a:stretch>
            <a:fillRect/>
          </a:stretch>
        </p:blipFill>
        <p:spPr>
          <a:xfrm>
            <a:off x="5186680" y="3319145"/>
            <a:ext cx="3187700" cy="16567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信息提取</a:t>
            </a:r>
            <a:endParaRPr lang="en-US" altLang="zh-CN"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2" name="矩形 1"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14495" cy="3961130"/>
          </a:xfrm>
          <a:prstGeom prst="rect">
            <a:avLst/>
          </a:prstGeom>
        </p:spPr>
        <p:txBody>
          <a:bodyPr wrap="square">
            <a:noAutofit/>
          </a:bodyPr>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首先，创建一个与加密图像相同大小的位置图，并将前面的参考像素位置标记为-1。</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接下来</a:t>
            </a:r>
            <a:r>
              <a:rPr lang="zh-CN" sz="1200" b="1">
                <a:solidFill>
                  <a:schemeClr val="tx1">
                    <a:lumMod val="85000"/>
                    <a:lumOff val="15000"/>
                  </a:schemeClr>
                </a:solidFill>
                <a:sym typeface="+mn-ea"/>
              </a:rPr>
              <a:t>提取辅助信息</a:t>
            </a:r>
            <a:r>
              <a:rPr lang="zh-CN" sz="1200">
                <a:solidFill>
                  <a:schemeClr val="tx1">
                    <a:lumMod val="85000"/>
                    <a:lumOff val="15000"/>
                  </a:schemeClr>
                </a:solidFill>
                <a:sym typeface="+mn-ea"/>
              </a:rPr>
              <a:t>，包括映射规则、位置图二进制序列的长度信息以及参考像素信息。随后根据位置图和辅助信息，逐个像素提取隐藏的秘密信息</a:t>
            </a:r>
            <a:r>
              <a:rPr lang="zh-CN" sz="1200">
                <a:solidFill>
                  <a:schemeClr val="tx1">
                    <a:lumMod val="85000"/>
                    <a:lumOff val="15000"/>
                  </a:schemeClr>
                </a:solidFill>
                <a:sym typeface="+mn-ea"/>
              </a:rPr>
              <a:t>（与信息嵌入方法一致）</a:t>
            </a:r>
            <a:r>
              <a:rPr lang="zh-CN" sz="1200">
                <a:solidFill>
                  <a:schemeClr val="tx1">
                    <a:lumMod val="85000"/>
                    <a:lumOff val="15000"/>
                  </a:schemeClr>
                </a:solidFill>
                <a:sym typeface="+mn-ea"/>
              </a:rPr>
              <a:t>。</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在提取秘密信息时，根据位置图的不同类别，决定每个像素可以提取多少位的信息，并将提取出的信息放置在相应的数据容器中</a:t>
            </a:r>
            <a:r>
              <a:rPr lang="zh-CN" sz="1200">
                <a:solidFill>
                  <a:schemeClr val="tx1">
                    <a:lumMod val="85000"/>
                    <a:lumOff val="15000"/>
                  </a:schemeClr>
                </a:solidFill>
                <a:sym typeface="+mn-ea"/>
              </a:rPr>
              <a:t>（与信息嵌入方法一致）</a:t>
            </a:r>
            <a:r>
              <a:rPr lang="zh-CN" sz="1200">
                <a:solidFill>
                  <a:schemeClr val="tx1">
                    <a:lumMod val="85000"/>
                    <a:lumOff val="15000"/>
                  </a:schemeClr>
                </a:solidFill>
                <a:sym typeface="+mn-ea"/>
              </a:rPr>
              <a:t>。</a:t>
            </a:r>
            <a:endParaRPr 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sz="1200">
                <a:solidFill>
                  <a:schemeClr val="tx1">
                    <a:lumMod val="85000"/>
                    <a:lumOff val="15000"/>
                  </a:schemeClr>
                </a:solidFill>
                <a:sym typeface="+mn-ea"/>
              </a:rPr>
              <a:t>最后，返回提取得到的所有信息。</a:t>
            </a:r>
            <a:endParaRPr lang="zh-CN" sz="1200">
              <a:solidFill>
                <a:schemeClr val="tx1">
                  <a:lumMod val="85000"/>
                  <a:lumOff val="15000"/>
                </a:schemeClr>
              </a:solidFill>
              <a:sym typeface="+mn-ea"/>
            </a:endParaRPr>
          </a:p>
        </p:txBody>
      </p:sp>
      <p:pic>
        <p:nvPicPr>
          <p:cNvPr id="6" name="图片 5"/>
          <p:cNvPicPr>
            <a:picLocks noChangeAspect="1"/>
          </p:cNvPicPr>
          <p:nvPr/>
        </p:nvPicPr>
        <p:blipFill>
          <a:blip r:embed="rId1"/>
          <a:stretch>
            <a:fillRect/>
          </a:stretch>
        </p:blipFill>
        <p:spPr>
          <a:xfrm>
            <a:off x="5084445" y="1497330"/>
            <a:ext cx="3525520" cy="21494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a:hlinkClick r:id="" action="ppaction://ole?verb="/>
          </p:cNvPr>
          <p:cNvGraphicFramePr>
            <a:graphicFrameLocks noChangeAspect="1"/>
          </p:cNvGraphicFramePr>
          <p:nvPr/>
        </p:nvGraphicFramePr>
        <p:xfrm>
          <a:off x="1798320" y="2630805"/>
          <a:ext cx="533400" cy="241300"/>
        </p:xfrm>
        <a:graphic>
          <a:graphicData uri="http://schemas.openxmlformats.org/presentationml/2006/ole">
            <mc:AlternateContent xmlns:mc="http://schemas.openxmlformats.org/markup-compatibility/2006">
              <mc:Choice xmlns:v="urn:schemas-microsoft-com:vml" Requires="v">
                <p:oleObj spid="_x0000_s8196" name="" r:id="rId1" imgW="533400" imgH="241300" progId="Equation.KSEE3">
                  <p:embed/>
                </p:oleObj>
              </mc:Choice>
              <mc:Fallback>
                <p:oleObj name="" r:id="rId1" imgW="533400" imgH="241300" progId="Equation.KSEE3">
                  <p:embed/>
                  <p:pic>
                    <p:nvPicPr>
                      <p:cNvPr id="0" name="图片 8195"/>
                      <p:cNvPicPr/>
                      <p:nvPr/>
                    </p:nvPicPr>
                    <p:blipFill>
                      <a:blip r:embed="rId2"/>
                      <a:stretch>
                        <a:fillRect/>
                      </a:stretch>
                    </p:blipFill>
                    <p:spPr>
                      <a:xfrm>
                        <a:off x="1798320" y="2630805"/>
                        <a:ext cx="533400" cy="2413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552450" y="2330450"/>
          <a:ext cx="215900" cy="241300"/>
        </p:xfrm>
        <a:graphic>
          <a:graphicData uri="http://schemas.openxmlformats.org/presentationml/2006/ole">
            <mc:AlternateContent xmlns:mc="http://schemas.openxmlformats.org/markup-compatibility/2006">
              <mc:Choice xmlns:v="urn:schemas-microsoft-com:vml" Requires="v">
                <p:oleObj spid="_x0000_s8195" name="" r:id="rId3" imgW="215900" imgH="241300" progId="Equation.KSEE3">
                  <p:embed/>
                </p:oleObj>
              </mc:Choice>
              <mc:Fallback>
                <p:oleObj name="" r:id="rId3" imgW="215900" imgH="241300" progId="Equation.KSEE3">
                  <p:embed/>
                  <p:pic>
                    <p:nvPicPr>
                      <p:cNvPr id="0" name="图片 8194"/>
                      <p:cNvPicPr/>
                      <p:nvPr/>
                    </p:nvPicPr>
                    <p:blipFill>
                      <a:blip r:embed="rId4"/>
                      <a:stretch>
                        <a:fillRect/>
                      </a:stretch>
                    </p:blipFill>
                    <p:spPr>
                      <a:xfrm>
                        <a:off x="552450" y="2330450"/>
                        <a:ext cx="215900" cy="2413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686050" y="1199515"/>
          <a:ext cx="215900" cy="241300"/>
        </p:xfrm>
        <a:graphic>
          <a:graphicData uri="http://schemas.openxmlformats.org/presentationml/2006/ole">
            <mc:AlternateContent xmlns:mc="http://schemas.openxmlformats.org/markup-compatibility/2006">
              <mc:Choice xmlns:v="urn:schemas-microsoft-com:vml" Requires="v">
                <p:oleObj spid="_x0000_s8194" name="" r:id="rId5" imgW="215900" imgH="241300" progId="Equation.KSEE3">
                  <p:embed/>
                </p:oleObj>
              </mc:Choice>
              <mc:Fallback>
                <p:oleObj name="" r:id="rId5" imgW="215900" imgH="241300" progId="Equation.KSEE3">
                  <p:embed/>
                  <p:pic>
                    <p:nvPicPr>
                      <p:cNvPr id="0" name="图片 8193"/>
                      <p:cNvPicPr/>
                      <p:nvPr/>
                    </p:nvPicPr>
                    <p:blipFill>
                      <a:blip r:embed="rId6"/>
                      <a:stretch>
                        <a:fillRect/>
                      </a:stretch>
                    </p:blipFill>
                    <p:spPr>
                      <a:xfrm>
                        <a:off x="2686050" y="1199515"/>
                        <a:ext cx="215900" cy="24130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4764405" y="958215"/>
          <a:ext cx="215900" cy="241300"/>
        </p:xfrm>
        <a:graphic>
          <a:graphicData uri="http://schemas.openxmlformats.org/presentationml/2006/ole">
            <mc:AlternateContent xmlns:mc="http://schemas.openxmlformats.org/markup-compatibility/2006">
              <mc:Choice xmlns:v="urn:schemas-microsoft-com:vml" Requires="v">
                <p:oleObj spid="_x0000_s8193" name="" r:id="rId7" imgW="215900" imgH="241300" progId="Equation.KSEE3">
                  <p:embed/>
                </p:oleObj>
              </mc:Choice>
              <mc:Fallback>
                <p:oleObj name="" r:id="rId7" imgW="215900" imgH="241300" progId="Equation.KSEE3">
                  <p:embed/>
                  <p:pic>
                    <p:nvPicPr>
                      <p:cNvPr id="0" name="图片 8192"/>
                      <p:cNvPicPr/>
                      <p:nvPr/>
                    </p:nvPicPr>
                    <p:blipFill>
                      <a:blip r:embed="rId8"/>
                      <a:stretch>
                        <a:fillRect/>
                      </a:stretch>
                    </p:blipFill>
                    <p:spPr>
                      <a:xfrm>
                        <a:off x="4764405" y="958215"/>
                        <a:ext cx="215900" cy="241300"/>
                      </a:xfrm>
                      <a:prstGeom prst="rect">
                        <a:avLst/>
                      </a:prstGeom>
                    </p:spPr>
                  </p:pic>
                </p:oleObj>
              </mc:Fallback>
            </mc:AlternateContent>
          </a:graphicData>
        </a:graphic>
      </p:graphicFrame>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图像恢复</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8" name="矩形 7"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958215"/>
            <a:ext cx="4299585" cy="1471930"/>
          </a:xfrm>
          <a:prstGeom prst="rect">
            <a:avLst/>
          </a:prstGeom>
        </p:spPr>
        <p:txBody>
          <a:bodyPr wrap="square">
            <a:noAutofit/>
          </a:bodyPr>
          <a:p>
            <a:pPr indent="0">
              <a:lnSpc>
                <a:spcPct val="150000"/>
              </a:lnSpc>
              <a:buFont typeface="Arial" panose="020B0604020202020204" pitchFamily="34" charset="0"/>
              <a:buNone/>
            </a:pPr>
            <a:endParaRPr lang="zh-CN" altLang="en-US" sz="1200">
              <a:solidFill>
                <a:schemeClr val="tx1">
                  <a:lumMod val="85000"/>
                  <a:lumOff val="15000"/>
                </a:schemeClr>
              </a:solidFill>
              <a:sym typeface="+mn-ea"/>
            </a:endParaRPr>
          </a:p>
        </p:txBody>
      </p:sp>
      <p:sp>
        <p:nvSpPr>
          <p:cNvPr id="10" name="矩形 9"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843280"/>
            <a:ext cx="4935220" cy="430022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拥有</a:t>
            </a:r>
            <a:r>
              <a:rPr sz="1200" b="1">
                <a:solidFill>
                  <a:schemeClr val="tx1">
                    <a:lumMod val="85000"/>
                    <a:lumOff val="15000"/>
                  </a:schemeClr>
                </a:solidFill>
                <a:sym typeface="+mn-ea"/>
              </a:rPr>
              <a:t>图像加密密钥k</a:t>
            </a:r>
            <a:r>
              <a:rPr lang="en-US" sz="1200" b="1" baseline="-25000">
                <a:solidFill>
                  <a:schemeClr val="tx1">
                    <a:lumMod val="85000"/>
                    <a:lumOff val="15000"/>
                  </a:schemeClr>
                </a:solidFill>
                <a:sym typeface="+mn-ea"/>
              </a:rPr>
              <a:t>e</a:t>
            </a:r>
            <a:r>
              <a:rPr sz="1200" b="1">
                <a:solidFill>
                  <a:schemeClr val="tx1">
                    <a:lumMod val="85000"/>
                    <a:lumOff val="15000"/>
                  </a:schemeClr>
                </a:solidFill>
                <a:sym typeface="+mn-ea"/>
              </a:rPr>
              <a:t>的接收者</a:t>
            </a:r>
            <a:r>
              <a:rPr sz="1200">
                <a:solidFill>
                  <a:schemeClr val="tx1">
                    <a:lumMod val="85000"/>
                    <a:lumOff val="15000"/>
                  </a:schemeClr>
                </a:solidFill>
                <a:sym typeface="+mn-ea"/>
              </a:rPr>
              <a:t>可以由k</a:t>
            </a:r>
            <a:r>
              <a:rPr lang="en-US" sz="1200" b="1" baseline="-25000">
                <a:solidFill>
                  <a:schemeClr val="tx1">
                    <a:lumMod val="85000"/>
                    <a:lumOff val="15000"/>
                  </a:schemeClr>
                </a:solidFill>
                <a:sym typeface="+mn-ea"/>
              </a:rPr>
              <a:t>e</a:t>
            </a:r>
            <a:r>
              <a:rPr sz="1200">
                <a:solidFill>
                  <a:schemeClr val="tx1">
                    <a:lumMod val="85000"/>
                    <a:lumOff val="15000"/>
                  </a:schemeClr>
                </a:solidFill>
                <a:sym typeface="+mn-ea"/>
              </a:rPr>
              <a:t>生成伪随机矩阵R,由式(4)对</a:t>
            </a:r>
            <a:r>
              <a:rPr lang="en-US" sz="1200">
                <a:solidFill>
                  <a:schemeClr val="tx1">
                    <a:lumMod val="85000"/>
                    <a:lumOff val="15000"/>
                  </a:schemeClr>
                </a:solidFill>
                <a:sym typeface="+mn-ea"/>
              </a:rPr>
              <a:t>      </a:t>
            </a:r>
            <a:r>
              <a:rPr sz="1200">
                <a:solidFill>
                  <a:schemeClr val="tx1">
                    <a:lumMod val="85000"/>
                    <a:lumOff val="15000"/>
                  </a:schemeClr>
                </a:solidFill>
                <a:sym typeface="+mn-ea"/>
              </a:rPr>
              <a:t>进行解密处理，得到解密后的图像</a:t>
            </a:r>
            <a:r>
              <a:rPr lang="en-US" sz="1200">
                <a:solidFill>
                  <a:schemeClr val="tx1">
                    <a:lumMod val="85000"/>
                    <a:lumOff val="15000"/>
                  </a:schemeClr>
                </a:solidFill>
                <a:sym typeface="+mn-ea"/>
              </a:rPr>
              <a:t>      </a:t>
            </a:r>
            <a:r>
              <a:rPr sz="1200">
                <a:solidFill>
                  <a:schemeClr val="tx1">
                    <a:lumMod val="85000"/>
                    <a:lumOff val="15000"/>
                  </a:schemeClr>
                </a:solidFill>
                <a:sym typeface="+mn-ea"/>
              </a:rPr>
              <a:t>.</a:t>
            </a:r>
            <a:r>
              <a:rPr lang="en-US" sz="1200">
                <a:solidFill>
                  <a:schemeClr val="tx1">
                    <a:lumMod val="85000"/>
                    <a:lumOff val="15000"/>
                  </a:schemeClr>
                </a:solidFill>
                <a:sym typeface="+mn-ea"/>
              </a:rPr>
              <a:t> </a:t>
            </a:r>
            <a:endParaRPr 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此时，除参考像素完全恢复外，其它每一个非参考像素的前</a:t>
            </a:r>
            <a:r>
              <a:rPr lang="en-US" sz="1200">
                <a:solidFill>
                  <a:schemeClr val="tx1">
                    <a:lumMod val="85000"/>
                    <a:lumOff val="15000"/>
                  </a:schemeClr>
                </a:solidFill>
                <a:sym typeface="+mn-ea"/>
              </a:rPr>
              <a:t>t</a:t>
            </a:r>
            <a:r>
              <a:rPr sz="1200">
                <a:solidFill>
                  <a:schemeClr val="tx1">
                    <a:lumMod val="85000"/>
                    <a:lumOff val="15000"/>
                  </a:schemeClr>
                </a:solidFill>
                <a:sym typeface="+mn-ea"/>
              </a:rPr>
              <a:t>位或(</a:t>
            </a:r>
            <a:r>
              <a:rPr lang="en-US" sz="1200">
                <a:solidFill>
                  <a:schemeClr val="tx1">
                    <a:lumMod val="85000"/>
                    <a:lumOff val="15000"/>
                  </a:schemeClr>
                </a:solidFill>
                <a:sym typeface="+mn-ea"/>
              </a:rPr>
              <a:t>t</a:t>
            </a:r>
            <a:r>
              <a:rPr sz="1200">
                <a:solidFill>
                  <a:schemeClr val="tx1">
                    <a:lumMod val="85000"/>
                    <a:lumOff val="15000"/>
                  </a:schemeClr>
                </a:solidFill>
                <a:sym typeface="+mn-ea"/>
              </a:rPr>
              <a:t>+1)位与原始像素不同.因为这些像素根据位图中相应标记值</a:t>
            </a:r>
            <a:r>
              <a:rPr lang="en-US" sz="1200">
                <a:solidFill>
                  <a:schemeClr val="tx1">
                    <a:lumMod val="85000"/>
                    <a:lumOff val="15000"/>
                  </a:schemeClr>
                </a:solidFill>
                <a:sym typeface="+mn-ea"/>
              </a:rPr>
              <a:t>t</a:t>
            </a:r>
            <a:r>
              <a:rPr sz="1200">
                <a:solidFill>
                  <a:schemeClr val="tx1">
                    <a:lumMod val="85000"/>
                    <a:lumOff val="15000"/>
                  </a:schemeClr>
                </a:solidFill>
                <a:sym typeface="+mn-ea"/>
              </a:rPr>
              <a:t>嵌入了</a:t>
            </a:r>
            <a:r>
              <a:rPr lang="en-US" sz="1200">
                <a:solidFill>
                  <a:schemeClr val="tx1">
                    <a:lumMod val="85000"/>
                    <a:lumOff val="15000"/>
                  </a:schemeClr>
                </a:solidFill>
                <a:sym typeface="+mn-ea"/>
              </a:rPr>
              <a:t>t</a:t>
            </a:r>
            <a:r>
              <a:rPr lang="zh-CN" altLang="en-US" sz="1200">
                <a:solidFill>
                  <a:schemeClr val="tx1">
                    <a:lumMod val="85000"/>
                    <a:lumOff val="15000"/>
                  </a:schemeClr>
                </a:solidFill>
                <a:sym typeface="+mn-ea"/>
              </a:rPr>
              <a:t>位或（</a:t>
            </a:r>
            <a:r>
              <a:rPr lang="en-US" altLang="zh-CN" sz="1200">
                <a:solidFill>
                  <a:schemeClr val="tx1">
                    <a:lumMod val="85000"/>
                    <a:lumOff val="15000"/>
                  </a:schemeClr>
                </a:solidFill>
                <a:sym typeface="+mn-ea"/>
              </a:rPr>
              <a:t>t+1</a:t>
            </a:r>
            <a:r>
              <a:rPr lang="zh-CN" altLang="en-US" sz="1200">
                <a:solidFill>
                  <a:schemeClr val="tx1">
                    <a:lumMod val="85000"/>
                    <a:lumOff val="15000"/>
                  </a:schemeClr>
                </a:solidFill>
                <a:sym typeface="+mn-ea"/>
              </a:rPr>
              <a:t>）位信息。按照从左往右、从上往下的先行后列顺序，依次恢复 </a:t>
            </a:r>
            <a:r>
              <a:rPr lang="en-US" altLang="zh-CN" sz="1200">
                <a:solidFill>
                  <a:schemeClr val="tx1">
                    <a:lumMod val="85000"/>
                    <a:lumOff val="15000"/>
                  </a:schemeClr>
                </a:solidFill>
                <a:sym typeface="+mn-ea"/>
              </a:rPr>
              <a:t>     </a:t>
            </a:r>
            <a:r>
              <a:rPr lang="zh-CN" altLang="en-US" sz="1200">
                <a:solidFill>
                  <a:schemeClr val="tx1">
                    <a:lumMod val="85000"/>
                    <a:lumOff val="15000"/>
                  </a:schemeClr>
                </a:solidFill>
                <a:sym typeface="+mn-ea"/>
              </a:rPr>
              <a:t>中的非参考像素.</a:t>
            </a: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zh-CN" altLang="en-US" sz="1200">
                <a:solidFill>
                  <a:schemeClr val="tx1">
                    <a:lumMod val="85000"/>
                    <a:lumOff val="15000"/>
                  </a:schemeClr>
                </a:solidFill>
                <a:sym typeface="+mn-ea"/>
              </a:rPr>
              <a:t>由式(1)计算当前像素</a:t>
            </a:r>
            <a:r>
              <a:rPr lang="en-US" altLang="zh-CN" sz="1200">
                <a:solidFill>
                  <a:schemeClr val="tx1">
                    <a:lumMod val="85000"/>
                    <a:lumOff val="15000"/>
                  </a:schemeClr>
                </a:solidFill>
                <a:sym typeface="+mn-ea"/>
              </a:rPr>
              <a:t>                  </a:t>
            </a:r>
            <a:r>
              <a:rPr lang="zh-CN" altLang="en-US" sz="1200">
                <a:solidFill>
                  <a:schemeClr val="tx1">
                    <a:lumMod val="85000"/>
                    <a:lumOff val="15000"/>
                  </a:schemeClr>
                </a:solidFill>
                <a:sym typeface="+mn-ea"/>
              </a:rPr>
              <a:t>的预测值p</a:t>
            </a:r>
            <a:r>
              <a:rPr lang="en-US" altLang="zh-CN" sz="1200">
                <a:solidFill>
                  <a:schemeClr val="tx1">
                    <a:lumMod val="85000"/>
                    <a:lumOff val="15000"/>
                  </a:schemeClr>
                </a:solidFill>
                <a:sym typeface="+mn-ea"/>
              </a:rPr>
              <a:t>x</a:t>
            </a:r>
            <a:r>
              <a:rPr lang="zh-CN" altLang="en-US" sz="1200">
                <a:solidFill>
                  <a:schemeClr val="tx1">
                    <a:lumMod val="85000"/>
                    <a:lumOff val="15000"/>
                  </a:schemeClr>
                </a:solidFill>
                <a:sym typeface="+mn-ea"/>
              </a:rPr>
              <a:t>(i,j)</a:t>
            </a:r>
            <a:r>
              <a:rPr lang="en-US" altLang="zh-CN" sz="1200">
                <a:solidFill>
                  <a:schemeClr val="tx1">
                    <a:lumMod val="85000"/>
                    <a:lumOff val="15000"/>
                  </a:schemeClr>
                </a:solidFill>
                <a:sym typeface="+mn-ea"/>
              </a:rPr>
              <a:t>.</a:t>
            </a:r>
            <a:r>
              <a:rPr lang="zh-CN" altLang="en-US" sz="1200">
                <a:solidFill>
                  <a:schemeClr val="tx1">
                    <a:lumMod val="85000"/>
                    <a:lumOff val="15000"/>
                  </a:schemeClr>
                </a:solidFill>
                <a:sym typeface="+mn-ea"/>
              </a:rPr>
              <a:t>当</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≤7时，原始像素x(i,j)的高</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位MSB等于对应的p</a:t>
            </a:r>
            <a:r>
              <a:rPr lang="en-US" altLang="zh-CN" sz="1200">
                <a:solidFill>
                  <a:schemeClr val="tx1">
                    <a:lumMod val="85000"/>
                    <a:lumOff val="15000"/>
                  </a:schemeClr>
                </a:solidFill>
                <a:sym typeface="+mn-ea"/>
              </a:rPr>
              <a:t>x</a:t>
            </a:r>
            <a:r>
              <a:rPr lang="zh-CN" altLang="en-US" sz="1200">
                <a:solidFill>
                  <a:schemeClr val="tx1">
                    <a:lumMod val="85000"/>
                    <a:lumOff val="15000"/>
                  </a:schemeClr>
                </a:solidFill>
                <a:sym typeface="+mn-ea"/>
              </a:rPr>
              <a:t>(i,j),而第(</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+1)位MSB可以通过对p</a:t>
            </a:r>
            <a:r>
              <a:rPr lang="en-US" altLang="zh-CN" sz="1200">
                <a:solidFill>
                  <a:schemeClr val="tx1">
                    <a:lumMod val="85000"/>
                    <a:lumOff val="15000"/>
                  </a:schemeClr>
                </a:solidFill>
                <a:sym typeface="+mn-ea"/>
              </a:rPr>
              <a:t>x</a:t>
            </a:r>
            <a:r>
              <a:rPr lang="zh-CN" altLang="en-US" sz="1200">
                <a:solidFill>
                  <a:schemeClr val="tx1">
                    <a:lumMod val="85000"/>
                    <a:lumOff val="15000"/>
                  </a:schemeClr>
                </a:solidFill>
                <a:sym typeface="+mn-ea"/>
              </a:rPr>
              <a:t>(i,j)的第(</a:t>
            </a:r>
            <a:r>
              <a:rPr lang="en-US" altLang="zh-CN" sz="1200">
                <a:solidFill>
                  <a:schemeClr val="tx1">
                    <a:lumMod val="85000"/>
                    <a:lumOff val="15000"/>
                  </a:schemeClr>
                </a:solidFill>
                <a:sym typeface="+mn-ea"/>
              </a:rPr>
              <a:t>t</a:t>
            </a:r>
            <a:r>
              <a:rPr lang="zh-CN" altLang="en-US" sz="1200">
                <a:solidFill>
                  <a:schemeClr val="tx1">
                    <a:lumMod val="85000"/>
                    <a:lumOff val="15000"/>
                  </a:schemeClr>
                </a:solidFill>
                <a:sym typeface="+mn-ea"/>
              </a:rPr>
              <a:t>+1)位MSB求反得到.当t=8时，原始像素x(i,j)与其预测值px(i,j)相同.重构过程如下：</a:t>
            </a:r>
            <a:endParaRPr lang="zh-CN" altLang="en-US"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endParaRPr lang="zh-CN" altLang="en-US" sz="1200">
              <a:solidFill>
                <a:schemeClr val="tx1">
                  <a:lumMod val="85000"/>
                  <a:lumOff val="15000"/>
                </a:schemeClr>
              </a:solidFill>
              <a:sym typeface="+mn-ea"/>
            </a:endParaRPr>
          </a:p>
        </p:txBody>
      </p:sp>
      <p:pic>
        <p:nvPicPr>
          <p:cNvPr id="12" name="图片 11"/>
          <p:cNvPicPr>
            <a:picLocks noChangeAspect="1"/>
          </p:cNvPicPr>
          <p:nvPr/>
        </p:nvPicPr>
        <p:blipFill>
          <a:blip r:embed="rId9"/>
          <a:stretch>
            <a:fillRect/>
          </a:stretch>
        </p:blipFill>
        <p:spPr>
          <a:xfrm>
            <a:off x="867410" y="3613785"/>
            <a:ext cx="3474720" cy="13798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图像恢复</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10" name="矩形 9"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843280"/>
            <a:ext cx="4251325" cy="430022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在提取完全部辅助信息后，我们编写了一个根据辅助信息恢复原图像的函数。其输入包括载密图像 stego_I、图像加密密钥 Image_key、辅助信息 Side_Information、参考像素信息 Refer_Value、位置图 Map_I、秘密信息的长度 num，以及参考像素的行列数 ref_x 和 ref_y。</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首先</a:t>
            </a:r>
            <a:r>
              <a:rPr sz="1200" b="1">
                <a:solidFill>
                  <a:schemeClr val="tx1">
                    <a:lumMod val="85000"/>
                    <a:lumOff val="15000"/>
                  </a:schemeClr>
                </a:solidFill>
                <a:sym typeface="+mn-ea"/>
              </a:rPr>
              <a:t>使用 Refer_Value 恢复参考像素</a:t>
            </a:r>
            <a:r>
              <a:rPr sz="1200">
                <a:solidFill>
                  <a:schemeClr val="tx1">
                    <a:lumMod val="85000"/>
                    <a:lumOff val="15000"/>
                  </a:schemeClr>
                </a:solidFill>
                <a:sym typeface="+mn-ea"/>
              </a:rPr>
              <a:t>，然后使用提供的加密密钥 Image_key 对图像进行解密。最后，根据 Map_I 和 Side_Information 确定需要恢复的像素的比特位，并进行相应的修改，直到恢复了所有指定的比特位。</a:t>
            </a:r>
            <a:endParaRPr sz="1200">
              <a:solidFill>
                <a:schemeClr val="tx1">
                  <a:lumMod val="85000"/>
                  <a:lumOff val="15000"/>
                </a:schemeClr>
              </a:solidFill>
              <a:sym typeface="+mn-ea"/>
            </a:endParaRPr>
          </a:p>
        </p:txBody>
      </p:sp>
      <p:pic>
        <p:nvPicPr>
          <p:cNvPr id="5" name="图片 4"/>
          <p:cNvPicPr>
            <a:picLocks noChangeAspect="1"/>
          </p:cNvPicPr>
          <p:nvPr/>
        </p:nvPicPr>
        <p:blipFill>
          <a:blip r:embed="rId1"/>
          <a:stretch>
            <a:fillRect/>
          </a:stretch>
        </p:blipFill>
        <p:spPr>
          <a:xfrm>
            <a:off x="4631690" y="955040"/>
            <a:ext cx="3762375" cy="3233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0972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图像恢复</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sp>
        <p:nvSpPr>
          <p:cNvPr id="10" name="矩形 9"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137160" y="843280"/>
            <a:ext cx="4251325" cy="4300220"/>
          </a:xfrm>
          <a:prstGeom prst="rect">
            <a:avLst/>
          </a:prstGeom>
        </p:spPr>
        <p:txBody>
          <a:bodyPr wrap="square">
            <a:noAutofit/>
          </a:bodyPr>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在提取完全部辅助信息后，我们编写了一个根据辅助信息恢复原图像的函数。其输入包括载密图像 stego_I、图像加密密钥 Image_key、辅助信息 Side_Information、参考像素信息 Refer_Value、位置图 Map_I、秘密信息的长度 num，以及参考像素的行列数 ref_x 和 ref_y。</a:t>
            </a:r>
            <a:endParaRPr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sz="1200">
                <a:solidFill>
                  <a:schemeClr val="tx1">
                    <a:lumMod val="85000"/>
                    <a:lumOff val="15000"/>
                  </a:schemeClr>
                </a:solidFill>
                <a:sym typeface="+mn-ea"/>
              </a:rPr>
              <a:t>首先使用 Refer_Value 恢复参考像素，然后</a:t>
            </a:r>
            <a:r>
              <a:rPr sz="1200" b="1">
                <a:solidFill>
                  <a:schemeClr val="tx1">
                    <a:lumMod val="85000"/>
                    <a:lumOff val="15000"/>
                  </a:schemeClr>
                </a:solidFill>
                <a:sym typeface="+mn-ea"/>
              </a:rPr>
              <a:t>使用提供的加密密钥 Image_key 对图像进行解密</a:t>
            </a:r>
            <a:r>
              <a:rPr sz="1200">
                <a:solidFill>
                  <a:schemeClr val="tx1">
                    <a:lumMod val="85000"/>
                    <a:lumOff val="15000"/>
                  </a:schemeClr>
                </a:solidFill>
                <a:sym typeface="+mn-ea"/>
              </a:rPr>
              <a:t>。最后，根据 Map_I 和 Side_Information 确定需要恢复的像素的比特位，并进行相应的修改，直到</a:t>
            </a:r>
            <a:r>
              <a:rPr sz="1200" b="1">
                <a:solidFill>
                  <a:schemeClr val="tx1">
                    <a:lumMod val="85000"/>
                    <a:lumOff val="15000"/>
                  </a:schemeClr>
                </a:solidFill>
                <a:sym typeface="+mn-ea"/>
              </a:rPr>
              <a:t>恢复所有指定的比特位</a:t>
            </a:r>
            <a:r>
              <a:rPr sz="1200">
                <a:solidFill>
                  <a:schemeClr val="tx1">
                    <a:lumMod val="85000"/>
                    <a:lumOff val="15000"/>
                  </a:schemeClr>
                </a:solidFill>
                <a:sym typeface="+mn-ea"/>
              </a:rPr>
              <a:t>。</a:t>
            </a:r>
            <a:endParaRPr sz="1200">
              <a:solidFill>
                <a:schemeClr val="tx1">
                  <a:lumMod val="85000"/>
                  <a:lumOff val="15000"/>
                </a:schemeClr>
              </a:solidFill>
              <a:sym typeface="+mn-ea"/>
            </a:endParaRPr>
          </a:p>
        </p:txBody>
      </p:sp>
      <p:pic>
        <p:nvPicPr>
          <p:cNvPr id="2" name="图片 1"/>
          <p:cNvPicPr>
            <a:picLocks noChangeAspect="1"/>
          </p:cNvPicPr>
          <p:nvPr/>
        </p:nvPicPr>
        <p:blipFill>
          <a:blip r:embed="rId1"/>
          <a:stretch>
            <a:fillRect/>
          </a:stretch>
        </p:blipFill>
        <p:spPr>
          <a:xfrm>
            <a:off x="417195" y="3742690"/>
            <a:ext cx="3691890" cy="687070"/>
          </a:xfrm>
          <a:prstGeom prst="rect">
            <a:avLst/>
          </a:prstGeom>
        </p:spPr>
      </p:pic>
      <p:pic>
        <p:nvPicPr>
          <p:cNvPr id="6" name="图片 5"/>
          <p:cNvPicPr>
            <a:picLocks noChangeAspect="1"/>
          </p:cNvPicPr>
          <p:nvPr/>
        </p:nvPicPr>
        <p:blipFill>
          <a:blip r:embed="rId2"/>
          <a:srcRect t="2607"/>
          <a:stretch>
            <a:fillRect/>
          </a:stretch>
        </p:blipFill>
        <p:spPr>
          <a:xfrm>
            <a:off x="5148580" y="843280"/>
            <a:ext cx="3558540" cy="41948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 y="3994298"/>
            <a:ext cx="9144000" cy="1149202"/>
          </a:xfrm>
          <a:prstGeom prst="rect">
            <a:avLst/>
          </a:prstGeom>
          <a:solidFill>
            <a:srgbClr val="425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2" name="组合 11"/>
          <p:cNvGrpSpPr/>
          <p:nvPr/>
        </p:nvGrpSpPr>
        <p:grpSpPr>
          <a:xfrm>
            <a:off x="1448747" y="1247492"/>
            <a:ext cx="6246507" cy="1763370"/>
            <a:chOff x="1841900" y="1247492"/>
            <a:chExt cx="6246507" cy="1763370"/>
          </a:xfrm>
        </p:grpSpPr>
        <p:sp>
          <p:nvSpPr>
            <p:cNvPr id="21" name="文本框 6"/>
            <p:cNvSpPr txBox="1">
              <a:spLocks noChangeArrowheads="1"/>
            </p:cNvSpPr>
            <p:nvPr/>
          </p:nvSpPr>
          <p:spPr bwMode="auto">
            <a:xfrm>
              <a:off x="3389119" y="1465702"/>
              <a:ext cx="29260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a:solidFill>
                    <a:schemeClr val="accent1"/>
                  </a:solidFill>
                  <a:latin typeface="+mj-ea"/>
                  <a:ea typeface="+mj-ea"/>
                </a:rPr>
                <a:t>实验结果分析</a:t>
              </a:r>
              <a:endParaRPr lang="zh-CN" altLang="en-US" sz="3600">
                <a:solidFill>
                  <a:schemeClr val="accent1"/>
                </a:solidFill>
                <a:latin typeface="+mj-ea"/>
                <a:ea typeface="+mj-ea"/>
              </a:endParaRPr>
            </a:p>
          </p:txBody>
        </p:sp>
        <p:sp>
          <p:nvSpPr>
            <p:cNvPr id="22" name="矩形 21"/>
            <p:cNvSpPr/>
            <p:nvPr/>
          </p:nvSpPr>
          <p:spPr>
            <a:xfrm>
              <a:off x="3389119" y="2059171"/>
              <a:ext cx="2632452" cy="261610"/>
            </a:xfrm>
            <a:prstGeom prst="rect">
              <a:avLst/>
            </a:prstGeom>
          </p:spPr>
          <p:txBody>
            <a:bodyPr wrap="none">
              <a:spAutoFit/>
            </a:bodyPr>
            <a:lstStyle/>
            <a:p>
              <a:pPr lvl="0" fontAlgn="base">
                <a:spcBef>
                  <a:spcPct val="0"/>
                </a:spcBef>
                <a:spcAft>
                  <a:spcPct val="0"/>
                </a:spcAft>
                <a:defRPr/>
              </a:pPr>
              <a:r>
                <a:rPr lang="en-US" altLang="zh-CN" sz="1100">
                  <a:solidFill>
                    <a:schemeClr val="accent1"/>
                  </a:solidFill>
                  <a:latin typeface="+mj-lt"/>
                  <a:ea typeface="方正兰亭黑_GBK"/>
                </a:rPr>
                <a:t>Research Results And Its Application</a:t>
              </a:r>
              <a:endParaRPr lang="en-US" altLang="zh-CN" sz="1100">
                <a:solidFill>
                  <a:schemeClr val="accent1"/>
                </a:solidFill>
                <a:latin typeface="+mj-lt"/>
                <a:ea typeface="方正兰亭黑_GBK"/>
              </a:endParaRPr>
            </a:p>
          </p:txBody>
        </p:sp>
        <p:sp>
          <p:nvSpPr>
            <p:cNvPr id="23" name="文本框 6"/>
            <p:cNvSpPr txBox="1">
              <a:spLocks noChangeArrowheads="1"/>
            </p:cNvSpPr>
            <p:nvPr/>
          </p:nvSpPr>
          <p:spPr bwMode="auto">
            <a:xfrm>
              <a:off x="1841900" y="1247492"/>
              <a:ext cx="154721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9600">
                  <a:solidFill>
                    <a:schemeClr val="accent1"/>
                  </a:solidFill>
                  <a:latin typeface="+mj-lt"/>
                  <a:ea typeface="+mj-ea"/>
                </a:rPr>
                <a:t>03</a:t>
              </a:r>
              <a:endParaRPr lang="zh-CN" altLang="en-US" sz="9600">
                <a:solidFill>
                  <a:schemeClr val="accent1"/>
                </a:solidFill>
                <a:latin typeface="+mj-lt"/>
                <a:ea typeface="+mj-ea"/>
              </a:endParaRPr>
            </a:p>
          </p:txBody>
        </p:sp>
        <p:cxnSp>
          <p:nvCxnSpPr>
            <p:cNvPr id="9" name="直接连接符 8"/>
            <p:cNvCxnSpPr/>
            <p:nvPr/>
          </p:nvCxnSpPr>
          <p:spPr>
            <a:xfrm>
              <a:off x="3502958" y="2423895"/>
              <a:ext cx="3987053" cy="0"/>
            </a:xfrm>
            <a:prstGeom prst="line">
              <a:avLst/>
            </a:prstGeom>
            <a:ln>
              <a:solidFill>
                <a:srgbClr val="42556C"/>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370769" y="2458851"/>
              <a:ext cx="4717638" cy="552011"/>
            </a:xfrm>
            <a:prstGeom prst="rect">
              <a:avLst/>
            </a:prstGeom>
          </p:spPr>
          <p:txBody>
            <a:bodyPr wrap="square">
              <a:spAutoFit/>
            </a:bodyPr>
            <a:lstStyle/>
            <a:p>
              <a:pPr>
                <a:lnSpc>
                  <a:spcPct val="150000"/>
                </a:lnSpc>
              </a:pPr>
              <a:r>
                <a:rPr lang="en-US" altLang="zh-CN" sz="1050">
                  <a:solidFill>
                    <a:schemeClr val="tx1">
                      <a:lumMod val="85000"/>
                      <a:lumOff val="15000"/>
                    </a:schemeClr>
                  </a:solidFill>
                </a:rPr>
                <a:t>Lorem ipsum dolor sit amet, consectetur adipiscing elit. Donec luctus nibh sit amet sem vulputate venenatis bibendum orci pulvinar. </a:t>
              </a:r>
              <a:endParaRPr lang="en-US" altLang="zh-CN" sz="1050">
                <a:solidFill>
                  <a:schemeClr val="tx1">
                    <a:lumMod val="85000"/>
                    <a:lumOff val="15000"/>
                  </a:schemeClr>
                </a:solidFill>
              </a:endParaRPr>
            </a:p>
          </p:txBody>
        </p:sp>
      </p:grpSp>
      <p:sp>
        <p:nvSpPr>
          <p:cNvPr id="10" name="矩形 9"/>
          <p:cNvSpPr/>
          <p:nvPr/>
        </p:nvSpPr>
        <p:spPr bwMode="auto">
          <a:xfrm>
            <a:off x="3437853" y="4749811"/>
            <a:ext cx="2247731" cy="246221"/>
          </a:xfrm>
          <a:prstGeom prst="rect">
            <a:avLst/>
          </a:prstGeom>
        </p:spPr>
        <p:txBody>
          <a:bodyPr wrap="none">
            <a:spAutoFit/>
          </a:bodyPr>
          <a:lstStyle/>
          <a:p>
            <a:pPr algn="ctr">
              <a:defRPr/>
            </a:pPr>
            <a:r>
              <a:rPr lang="zh-CN" altLang="en-US" sz="1000" kern="100">
                <a:solidFill>
                  <a:schemeClr val="bg1"/>
                </a:solidFill>
                <a:latin typeface="+mj-lt"/>
                <a:cs typeface="Times New Roman" panose="02020603050405020304" pitchFamily="18" charset="0"/>
              </a:rPr>
              <a:t>信息与工程学院 电子信息工程</a:t>
            </a:r>
            <a:r>
              <a:rPr lang="en-US" altLang="zh-CN" sz="1000" kern="100">
                <a:solidFill>
                  <a:schemeClr val="bg1"/>
                </a:solidFill>
                <a:latin typeface="+mj-lt"/>
                <a:cs typeface="Times New Roman" panose="02020603050405020304" pitchFamily="18" charset="0"/>
              </a:rPr>
              <a:t>XXX</a:t>
            </a:r>
            <a:r>
              <a:rPr lang="zh-CN" altLang="en-US" sz="1000" kern="100">
                <a:solidFill>
                  <a:schemeClr val="bg1"/>
                </a:solidFill>
                <a:latin typeface="+mj-lt"/>
                <a:cs typeface="Times New Roman" panose="02020603050405020304" pitchFamily="18" charset="0"/>
              </a:rPr>
              <a:t>班</a:t>
            </a:r>
            <a:endParaRPr lang="zh-CN" altLang="en-US" sz="1000" kern="100">
              <a:solidFill>
                <a:schemeClr val="bg1"/>
              </a:solidFill>
              <a:latin typeface="+mj-lt"/>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5544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实验结果分析</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grpSp>
        <p:nvGrpSpPr>
          <p:cNvPr id="5" name="组合 4"/>
          <p:cNvGrpSpPr/>
          <p:nvPr>
            <p:custDataLst>
              <p:tags r:id="rId1"/>
            </p:custDataLst>
          </p:nvPr>
        </p:nvGrpSpPr>
        <p:grpSpPr>
          <a:xfrm>
            <a:off x="137160" y="833120"/>
            <a:ext cx="4435475" cy="4048621"/>
            <a:chOff x="470646" y="1569913"/>
            <a:chExt cx="3892925" cy="1119498"/>
          </a:xfrm>
        </p:grpSpPr>
        <p:grpSp>
          <p:nvGrpSpPr>
            <p:cNvPr id="2" name="组合 1"/>
            <p:cNvGrpSpPr/>
            <p:nvPr/>
          </p:nvGrpSpPr>
          <p:grpSpPr>
            <a:xfrm>
              <a:off x="470646" y="1569913"/>
              <a:ext cx="3892925" cy="1119497"/>
              <a:chOff x="470646" y="1374932"/>
              <a:chExt cx="3681047" cy="945662"/>
            </a:xfrm>
          </p:grpSpPr>
          <p:sp>
            <p:nvSpPr>
              <p:cNvPr id="29" name="矩形 28"/>
              <p:cNvSpPr/>
              <p:nvPr>
                <p:custDataLst>
                  <p:tags r:id="rId2"/>
                </p:custDataLst>
              </p:nvPr>
            </p:nvSpPr>
            <p:spPr>
              <a:xfrm>
                <a:off x="603508" y="1374932"/>
                <a:ext cx="3548185" cy="94566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3"/>
                </p:custDataLst>
              </p:nvPr>
            </p:nvSpPr>
            <p:spPr>
              <a:xfrm>
                <a:off x="470646" y="1374932"/>
                <a:ext cx="132861" cy="9456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custDataLst>
                <p:tags r:id="rId4"/>
              </p:custDataLst>
            </p:nvPr>
          </p:nvSpPr>
          <p:spPr bwMode="auto">
            <a:xfrm>
              <a:off x="737738" y="1614968"/>
              <a:ext cx="1449793" cy="101840"/>
            </a:xfrm>
            <a:prstGeom prst="rect">
              <a:avLst/>
            </a:prstGeom>
            <a:noFill/>
          </p:spPr>
          <p:txBody>
            <a:bodyPr wrap="square">
              <a:spAutoFit/>
            </a:bodyPr>
            <a:lstStyle/>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实验结果分析</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custDataLst>
                <p:tags r:id="rId5"/>
              </p:custDataLst>
            </p:nvPr>
          </p:nvSpPr>
          <p:spPr>
            <a:xfrm>
              <a:off x="775635" y="1725970"/>
              <a:ext cx="3424126" cy="9634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050">
                  <a:solidFill>
                    <a:schemeClr val="tx1">
                      <a:lumMod val="65000"/>
                      <a:lumOff val="35000"/>
                    </a:schemeClr>
                  </a:solidFill>
                </a:rPr>
                <a:t>为了验证本文所提算法的有效性，在仿真实验中对5幅标准的512×512灰度图像进行了</a:t>
              </a:r>
              <a:r>
                <a:rPr lang="en-US" altLang="zh-CN" sz="1050" b="1">
                  <a:solidFill>
                    <a:schemeClr val="tx1">
                      <a:lumMod val="65000"/>
                      <a:lumOff val="35000"/>
                    </a:schemeClr>
                  </a:solidFill>
                </a:rPr>
                <a:t>性能测试</a:t>
              </a:r>
              <a:r>
                <a:rPr lang="zh-CN" altLang="en-US" sz="1050">
                  <a:solidFill>
                    <a:schemeClr val="tx1">
                      <a:lumMod val="65000"/>
                      <a:lumOff val="35000"/>
                    </a:schemeClr>
                  </a:solidFill>
                </a:rPr>
                <a:t>。</a:t>
              </a:r>
              <a:endParaRPr lang="zh-CN" altLang="en-US" sz="1050">
                <a:solidFill>
                  <a:schemeClr val="tx1">
                    <a:lumMod val="65000"/>
                    <a:lumOff val="35000"/>
                  </a:schemeClr>
                </a:solidFill>
              </a:endParaRPr>
            </a:p>
            <a:p>
              <a:pPr marL="171450" indent="-171450">
                <a:lnSpc>
                  <a:spcPct val="150000"/>
                </a:lnSpc>
                <a:buFont typeface="Arial" panose="020B0604020202020204" pitchFamily="34" charset="0"/>
                <a:buChar char="•"/>
              </a:pPr>
              <a:r>
                <a:rPr lang="en-US" altLang="zh-CN" sz="1050">
                  <a:solidFill>
                    <a:schemeClr val="tx1">
                      <a:lumMod val="65000"/>
                      <a:lumOff val="35000"/>
                    </a:schemeClr>
                  </a:solidFill>
                </a:rPr>
                <a:t>此外，还分别测试了</a:t>
              </a:r>
              <a:r>
                <a:rPr lang="en-US" altLang="zh-CN" sz="1050" b="1">
                  <a:solidFill>
                    <a:schemeClr val="tx1">
                      <a:lumMod val="65000"/>
                      <a:lumOff val="35000"/>
                    </a:schemeClr>
                  </a:solidFill>
                </a:rPr>
                <a:t>BOSSBase、BOWs-2和UCID三个数据集</a:t>
              </a:r>
              <a:r>
                <a:rPr lang="en-US" altLang="zh-CN" sz="1050">
                  <a:solidFill>
                    <a:schemeClr val="tx1">
                      <a:lumMod val="65000"/>
                      <a:lumOff val="35000"/>
                    </a:schemeClr>
                  </a:solidFill>
                </a:rPr>
                <a:t>，其中BOSSBase数据集和BOWS-2数据集各有10000张512×512的</a:t>
              </a:r>
              <a:r>
                <a:rPr lang="en-US" altLang="zh-CN" sz="1050" b="1">
                  <a:solidFill>
                    <a:schemeClr val="tx1">
                      <a:lumMod val="65000"/>
                      <a:lumOff val="35000"/>
                    </a:schemeClr>
                  </a:solidFill>
                </a:rPr>
                <a:t>灰度图像</a:t>
              </a:r>
              <a:r>
                <a:rPr lang="en-US" altLang="zh-CN" sz="1050">
                  <a:solidFill>
                    <a:schemeClr val="tx1">
                      <a:lumMod val="65000"/>
                      <a:lumOff val="35000"/>
                    </a:schemeClr>
                  </a:solidFill>
                </a:rPr>
                <a:t>，UCID数据集有1388张灰度图像，图像大小有512×384和384×512两种.</a:t>
              </a:r>
              <a:endParaRPr lang="en-US" altLang="zh-CN" sz="1050">
                <a:solidFill>
                  <a:schemeClr val="tx1">
                    <a:lumMod val="65000"/>
                    <a:lumOff val="35000"/>
                  </a:schemeClr>
                </a:solidFill>
              </a:endParaRPr>
            </a:p>
            <a:p>
              <a:pPr marL="171450" indent="-171450">
                <a:lnSpc>
                  <a:spcPct val="150000"/>
                </a:lnSpc>
                <a:buFont typeface="Arial" panose="020B0604020202020204" pitchFamily="34" charset="0"/>
                <a:buChar char="•"/>
              </a:pPr>
              <a:r>
                <a:rPr lang="en-US" altLang="zh-CN" sz="1050">
                  <a:solidFill>
                    <a:schemeClr val="tx1">
                      <a:lumMod val="65000"/>
                      <a:lumOff val="35000"/>
                    </a:schemeClr>
                  </a:solidFill>
                </a:rPr>
                <a:t>密文域可逆信息隐藏算法的目标是在秘密信息提取的错误比特数、有效载荷和重构图像质量之间找到最佳的平衡本文算法可以对原始明文图像和秘密信息实现分离的无损恢复和提取，所以</a:t>
              </a:r>
              <a:r>
                <a:rPr lang="zh-CN" altLang="en-US" sz="1050">
                  <a:solidFill>
                    <a:schemeClr val="tx1">
                      <a:lumMod val="65000"/>
                      <a:lumOff val="35000"/>
                    </a:schemeClr>
                  </a:solidFill>
                </a:rPr>
                <a:t>文章</a:t>
              </a:r>
              <a:r>
                <a:rPr lang="en-US" altLang="zh-CN" sz="1050">
                  <a:solidFill>
                    <a:schemeClr val="tx1">
                      <a:lumMod val="65000"/>
                      <a:lumOff val="35000"/>
                    </a:schemeClr>
                  </a:solidFill>
                </a:rPr>
                <a:t>的目标是</a:t>
              </a:r>
              <a:r>
                <a:rPr lang="en-US" altLang="zh-CN" sz="1050" b="1">
                  <a:solidFill>
                    <a:schemeClr val="tx1">
                      <a:lumMod val="65000"/>
                      <a:lumOff val="35000"/>
                    </a:schemeClr>
                  </a:solidFill>
                </a:rPr>
                <a:t>追求更高的嵌入率</a:t>
              </a:r>
              <a:r>
                <a:rPr lang="en-US" altLang="zh-CN" sz="1050">
                  <a:solidFill>
                    <a:schemeClr val="tx1">
                      <a:lumMod val="65000"/>
                      <a:lumOff val="35000"/>
                    </a:schemeClr>
                  </a:solidFill>
                </a:rPr>
                <a:t>.为了定量说明算法的性能，</a:t>
              </a:r>
              <a:r>
                <a:rPr lang="en-US" altLang="zh-CN" sz="1050" b="1">
                  <a:solidFill>
                    <a:schemeClr val="tx1">
                      <a:lumMod val="65000"/>
                      <a:lumOff val="35000"/>
                    </a:schemeClr>
                  </a:solidFill>
                </a:rPr>
                <a:t>使用峰值信噪比PSNR</a:t>
              </a:r>
              <a:r>
                <a:rPr lang="en-US" altLang="zh-CN" sz="1050">
                  <a:solidFill>
                    <a:schemeClr val="tx1">
                      <a:lumMod val="65000"/>
                      <a:lumOff val="35000"/>
                    </a:schemeClr>
                  </a:solidFill>
                </a:rPr>
                <a:t>(Peak Signal-to-Noise Ratio)和</a:t>
              </a:r>
              <a:r>
                <a:rPr lang="en-US" altLang="zh-CN" sz="1050" b="1">
                  <a:solidFill>
                    <a:schemeClr val="tx1">
                      <a:lumMod val="65000"/>
                      <a:lumOff val="35000"/>
                    </a:schemeClr>
                  </a:solidFill>
                </a:rPr>
                <a:t>结构相似度SSIM</a:t>
              </a:r>
              <a:r>
                <a:rPr lang="en-US" altLang="zh-CN" sz="1050">
                  <a:solidFill>
                    <a:schemeClr val="tx1">
                      <a:lumMod val="65000"/>
                      <a:lumOff val="35000"/>
                    </a:schemeClr>
                  </a:solidFill>
                </a:rPr>
                <a:t>(Structural Similarity)</a:t>
              </a:r>
              <a:r>
                <a:rPr lang="en-US" altLang="zh-CN" sz="1050" b="1">
                  <a:solidFill>
                    <a:schemeClr val="tx1">
                      <a:lumMod val="65000"/>
                      <a:lumOff val="35000"/>
                    </a:schemeClr>
                  </a:solidFill>
                </a:rPr>
                <a:t>两个指标来评价原始明文图像的恢复质量</a:t>
              </a:r>
              <a:r>
                <a:rPr lang="en-US" altLang="zh-CN" sz="1050">
                  <a:solidFill>
                    <a:schemeClr val="tx1">
                      <a:lumMod val="65000"/>
                      <a:lumOff val="35000"/>
                    </a:schemeClr>
                  </a:solidFill>
                </a:rPr>
                <a:t>，并</a:t>
              </a:r>
              <a:r>
                <a:rPr lang="en-US" altLang="zh-CN" sz="1050" b="1">
                  <a:solidFill>
                    <a:schemeClr val="tx1">
                      <a:lumMod val="65000"/>
                      <a:lumOff val="35000"/>
                    </a:schemeClr>
                  </a:solidFill>
                </a:rPr>
                <a:t>使用</a:t>
              </a:r>
              <a:r>
                <a:rPr lang="en-US" altLang="zh-CN" sz="1050">
                  <a:solidFill>
                    <a:schemeClr val="tx1">
                      <a:lumMod val="65000"/>
                      <a:lumOff val="35000"/>
                    </a:schemeClr>
                  </a:solidFill>
                </a:rPr>
                <a:t>平均每像素所嵌入的比特数(bit per pixel,bpp),即</a:t>
              </a:r>
              <a:r>
                <a:rPr lang="en-US" altLang="zh-CN" sz="1050" b="1">
                  <a:solidFill>
                    <a:schemeClr val="tx1">
                      <a:lumMod val="65000"/>
                      <a:lumOff val="35000"/>
                    </a:schemeClr>
                  </a:solidFill>
                </a:rPr>
                <a:t>嵌入率作为客观评判有效载荷的关键指标</a:t>
              </a:r>
              <a:endParaRPr lang="en-US" altLang="zh-CN" sz="1050" b="1">
                <a:solidFill>
                  <a:schemeClr val="tx1">
                    <a:lumMod val="65000"/>
                    <a:lumOff val="35000"/>
                  </a:schemeClr>
                </a:solidFill>
              </a:endParaRPr>
            </a:p>
          </p:txBody>
        </p:sp>
      </p:grpSp>
      <p:pic>
        <p:nvPicPr>
          <p:cNvPr id="6" name="图片 5"/>
          <p:cNvPicPr>
            <a:picLocks noChangeAspect="1"/>
          </p:cNvPicPr>
          <p:nvPr/>
        </p:nvPicPr>
        <p:blipFill>
          <a:blip r:embed="rId6"/>
          <a:stretch>
            <a:fillRect/>
          </a:stretch>
        </p:blipFill>
        <p:spPr>
          <a:xfrm>
            <a:off x="4643120" y="2497455"/>
            <a:ext cx="4495165" cy="10287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5544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实验结果分析</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grpSp>
        <p:nvGrpSpPr>
          <p:cNvPr id="5" name="组合 4"/>
          <p:cNvGrpSpPr/>
          <p:nvPr>
            <p:custDataLst>
              <p:tags r:id="rId1"/>
            </p:custDataLst>
          </p:nvPr>
        </p:nvGrpSpPr>
        <p:grpSpPr>
          <a:xfrm>
            <a:off x="137160" y="868045"/>
            <a:ext cx="4435475" cy="4187189"/>
            <a:chOff x="470646" y="1569913"/>
            <a:chExt cx="3892925" cy="1157814"/>
          </a:xfrm>
        </p:grpSpPr>
        <p:grpSp>
          <p:nvGrpSpPr>
            <p:cNvPr id="2" name="组合 1"/>
            <p:cNvGrpSpPr/>
            <p:nvPr/>
          </p:nvGrpSpPr>
          <p:grpSpPr>
            <a:xfrm>
              <a:off x="470646" y="1569913"/>
              <a:ext cx="3892925" cy="1157814"/>
              <a:chOff x="470646" y="1374932"/>
              <a:chExt cx="3681047" cy="978029"/>
            </a:xfrm>
          </p:grpSpPr>
          <p:sp>
            <p:nvSpPr>
              <p:cNvPr id="29" name="矩形 28"/>
              <p:cNvSpPr/>
              <p:nvPr>
                <p:custDataLst>
                  <p:tags r:id="rId2"/>
                </p:custDataLst>
              </p:nvPr>
            </p:nvSpPr>
            <p:spPr>
              <a:xfrm>
                <a:off x="603448" y="1374932"/>
                <a:ext cx="3548245" cy="97802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3"/>
                </p:custDataLst>
              </p:nvPr>
            </p:nvSpPr>
            <p:spPr>
              <a:xfrm>
                <a:off x="470646" y="1374932"/>
                <a:ext cx="132802" cy="9688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custDataLst>
                <p:tags r:id="rId4"/>
              </p:custDataLst>
            </p:nvPr>
          </p:nvSpPr>
          <p:spPr bwMode="auto">
            <a:xfrm>
              <a:off x="737738" y="1595302"/>
              <a:ext cx="1449793" cy="101840"/>
            </a:xfrm>
            <a:prstGeom prst="rect">
              <a:avLst/>
            </a:prstGeom>
            <a:noFill/>
          </p:spPr>
          <p:txBody>
            <a:bodyPr wrap="square">
              <a:spAutoFit/>
            </a:bodyPr>
            <a:lstStyle/>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安全性分析</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custDataLst>
                <p:tags r:id="rId5"/>
              </p:custDataLst>
            </p:nvPr>
          </p:nvSpPr>
          <p:spPr>
            <a:xfrm>
              <a:off x="611092" y="1697213"/>
              <a:ext cx="3588625" cy="1030514"/>
            </a:xfrm>
            <a:prstGeom prst="rect">
              <a:avLst/>
            </a:prstGeom>
          </p:spPr>
          <p:txBody>
            <a:bodyPr wrap="square">
              <a:spAutoFit/>
            </a:bodyPr>
            <a:lstStyle/>
            <a:p>
              <a:pPr marL="171450" indent="-171450">
                <a:lnSpc>
                  <a:spcPct val="150000"/>
                </a:lnSpc>
                <a:buFont typeface="Arial" panose="020B0604020202020204" pitchFamily="34" charset="0"/>
                <a:buChar char="•"/>
              </a:pPr>
              <a:r>
                <a:rPr sz="1050">
                  <a:solidFill>
                    <a:schemeClr val="tx1">
                      <a:lumMod val="65000"/>
                      <a:lumOff val="35000"/>
                    </a:schemeClr>
                  </a:solidFill>
                </a:rPr>
                <a:t>以Lena图像为例，给出了本文算法在不同阶段所产生的不同图像.图11</a:t>
              </a:r>
              <a:r>
                <a:rPr sz="1050" b="1">
                  <a:solidFill>
                    <a:schemeClr val="tx1">
                      <a:lumMod val="65000"/>
                      <a:lumOff val="35000"/>
                    </a:schemeClr>
                  </a:solidFill>
                </a:rPr>
                <a:t>(a)为原始图像I</a:t>
              </a:r>
              <a:r>
                <a:rPr lang="zh-CN" sz="1050" b="1">
                  <a:solidFill>
                    <a:schemeClr val="tx1">
                      <a:lumMod val="65000"/>
                      <a:lumOff val="35000"/>
                    </a:schemeClr>
                  </a:solidFill>
                </a:rPr>
                <a:t>，</a:t>
              </a:r>
              <a:r>
                <a:rPr sz="1050">
                  <a:solidFill>
                    <a:schemeClr val="tx1">
                      <a:lumMod val="65000"/>
                      <a:lumOff val="35000"/>
                    </a:schemeClr>
                  </a:solidFill>
                </a:rPr>
                <a:t>图11(b)为利用加密密钥k</a:t>
              </a:r>
              <a:r>
                <a:rPr lang="en-US" sz="1050">
                  <a:solidFill>
                    <a:schemeClr val="tx1">
                      <a:lumMod val="65000"/>
                      <a:lumOff val="35000"/>
                    </a:schemeClr>
                  </a:solidFill>
                </a:rPr>
                <a:t>e</a:t>
              </a:r>
              <a:r>
                <a:rPr sz="1050">
                  <a:solidFill>
                    <a:schemeClr val="tx1">
                      <a:lumMod val="65000"/>
                      <a:lumOff val="35000"/>
                    </a:schemeClr>
                  </a:solidFill>
                </a:rPr>
                <a:t>,得到的加密图像I</a:t>
              </a:r>
              <a:r>
                <a:rPr lang="en-US" sz="1050" baseline="-25000">
                  <a:solidFill>
                    <a:schemeClr val="tx1">
                      <a:lumMod val="65000"/>
                      <a:lumOff val="35000"/>
                    </a:schemeClr>
                  </a:solidFill>
                </a:rPr>
                <a:t>e</a:t>
              </a:r>
              <a:r>
                <a:rPr sz="1050">
                  <a:solidFill>
                    <a:schemeClr val="tx1">
                      <a:lumMod val="65000"/>
                      <a:lumOff val="35000"/>
                    </a:schemeClr>
                  </a:solidFill>
                </a:rPr>
                <a:t>.嵌</a:t>
              </a:r>
              <a:r>
                <a:rPr lang="zh-CN" sz="1050">
                  <a:solidFill>
                    <a:schemeClr val="tx1">
                      <a:lumMod val="65000"/>
                      <a:lumOff val="35000"/>
                    </a:schemeClr>
                  </a:solidFill>
                </a:rPr>
                <a:t>入</a:t>
              </a:r>
              <a:r>
                <a:rPr sz="1050">
                  <a:solidFill>
                    <a:schemeClr val="tx1">
                      <a:lumMod val="65000"/>
                      <a:lumOff val="35000"/>
                    </a:schemeClr>
                  </a:solidFill>
                </a:rPr>
                <a:t>位图信息后的图像</a:t>
              </a:r>
              <a:r>
                <a:rPr lang="en-US" sz="1050">
                  <a:solidFill>
                    <a:schemeClr val="tx1">
                      <a:lumMod val="65000"/>
                      <a:lumOff val="35000"/>
                    </a:schemeClr>
                  </a:solidFill>
                </a:rPr>
                <a:t>I</a:t>
              </a:r>
              <a:r>
                <a:rPr lang="en-US" sz="1050" baseline="-25000">
                  <a:solidFill>
                    <a:schemeClr val="tx1">
                      <a:lumMod val="65000"/>
                      <a:lumOff val="35000"/>
                    </a:schemeClr>
                  </a:solidFill>
                </a:rPr>
                <a:t>e</a:t>
              </a:r>
              <a:r>
                <a:rPr lang="en-US" sz="1050">
                  <a:solidFill>
                    <a:schemeClr val="tx1">
                      <a:lumMod val="65000"/>
                      <a:lumOff val="35000"/>
                    </a:schemeClr>
                  </a:solidFill>
                </a:rPr>
                <a:t>’</a:t>
              </a:r>
              <a:r>
                <a:rPr sz="1050">
                  <a:solidFill>
                    <a:schemeClr val="tx1">
                      <a:lumMod val="65000"/>
                      <a:lumOff val="35000"/>
                    </a:schemeClr>
                  </a:solidFill>
                </a:rPr>
                <a:t>如图11(c)所示。图11(d)为最终载密图像</a:t>
              </a:r>
              <a:r>
                <a:rPr lang="en-US" sz="1050">
                  <a:solidFill>
                    <a:schemeClr val="tx1">
                      <a:lumMod val="65000"/>
                      <a:lumOff val="35000"/>
                    </a:schemeClr>
                  </a:solidFill>
                </a:rPr>
                <a:t>I</a:t>
              </a:r>
              <a:r>
                <a:rPr lang="en-US" sz="1050" baseline="-25000">
                  <a:solidFill>
                    <a:schemeClr val="tx1">
                      <a:lumMod val="65000"/>
                      <a:lumOff val="35000"/>
                    </a:schemeClr>
                  </a:solidFill>
                </a:rPr>
                <a:t>ew</a:t>
              </a:r>
              <a:r>
                <a:rPr sz="1050">
                  <a:solidFill>
                    <a:schemeClr val="tx1">
                      <a:lumMod val="65000"/>
                      <a:lumOff val="35000"/>
                    </a:schemeClr>
                  </a:solidFill>
                </a:rPr>
                <a:t>,嵌</a:t>
              </a:r>
              <a:r>
                <a:rPr lang="zh-CN" sz="1050">
                  <a:solidFill>
                    <a:schemeClr val="tx1">
                      <a:lumMod val="65000"/>
                      <a:lumOff val="35000"/>
                    </a:schemeClr>
                  </a:solidFill>
                </a:rPr>
                <a:t>入</a:t>
              </a:r>
              <a:r>
                <a:rPr sz="1050">
                  <a:solidFill>
                    <a:schemeClr val="tx1">
                      <a:lumMod val="65000"/>
                      <a:lumOff val="35000"/>
                    </a:schemeClr>
                  </a:solidFill>
                </a:rPr>
                <a:t>率为2.617 bpp.</a:t>
              </a:r>
              <a:r>
                <a:rPr sz="1050" b="1">
                  <a:solidFill>
                    <a:schemeClr val="tx1">
                      <a:lumMod val="65000"/>
                      <a:lumOff val="35000"/>
                    </a:schemeClr>
                  </a:solidFill>
                </a:rPr>
                <a:t>恢复后的图像</a:t>
              </a:r>
              <a:r>
                <a:rPr sz="1050">
                  <a:solidFill>
                    <a:schemeClr val="tx1">
                      <a:lumMod val="65000"/>
                      <a:lumOff val="35000"/>
                    </a:schemeClr>
                  </a:solidFill>
                </a:rPr>
                <a:t>如图11(e)所示，</a:t>
              </a:r>
              <a:r>
                <a:rPr sz="1050" b="1">
                  <a:solidFill>
                    <a:schemeClr val="tx1">
                      <a:lumMod val="65000"/>
                      <a:lumOff val="35000"/>
                    </a:schemeClr>
                  </a:solidFill>
                </a:rPr>
                <a:t>与原始图像图11(a)间的PSNR→+∞,SSIM</a:t>
              </a:r>
              <a:r>
                <a:rPr lang="en-US" sz="1050" b="1">
                  <a:solidFill>
                    <a:schemeClr val="tx1">
                      <a:lumMod val="65000"/>
                      <a:lumOff val="35000"/>
                    </a:schemeClr>
                  </a:solidFill>
                </a:rPr>
                <a:t>=</a:t>
              </a:r>
              <a:r>
                <a:rPr sz="1050" b="1">
                  <a:solidFill>
                    <a:schemeClr val="tx1">
                      <a:lumMod val="65000"/>
                      <a:lumOff val="35000"/>
                    </a:schemeClr>
                  </a:solidFill>
                </a:rPr>
                <a:t>1,表示与其完全相同.</a:t>
              </a:r>
              <a:endParaRPr sz="1050" b="1">
                <a:solidFill>
                  <a:schemeClr val="tx1">
                    <a:lumMod val="65000"/>
                    <a:lumOff val="35000"/>
                  </a:schemeClr>
                </a:solidFill>
              </a:endParaRPr>
            </a:p>
            <a:p>
              <a:pPr marL="171450" indent="-171450">
                <a:lnSpc>
                  <a:spcPct val="150000"/>
                </a:lnSpc>
                <a:buFont typeface="Arial" panose="020B0604020202020204" pitchFamily="34" charset="0"/>
                <a:buChar char="•"/>
              </a:pPr>
              <a:r>
                <a:rPr sz="1050">
                  <a:solidFill>
                    <a:schemeClr val="tx1">
                      <a:lumMod val="65000"/>
                      <a:lumOff val="35000"/>
                    </a:schemeClr>
                  </a:solidFill>
                </a:rPr>
                <a:t>本文利用流密码对原始图像进行加密，可以隐藏图像的特征信息.对于一个m</a:t>
              </a:r>
              <a:r>
                <a:rPr lang="zh-CN" sz="1050">
                  <a:solidFill>
                    <a:schemeClr val="tx1">
                      <a:lumMod val="65000"/>
                      <a:lumOff val="35000"/>
                    </a:schemeClr>
                  </a:solidFill>
                </a:rPr>
                <a:t>×</a:t>
              </a:r>
              <a:r>
                <a:rPr sz="1050">
                  <a:solidFill>
                    <a:schemeClr val="tx1">
                      <a:lumMod val="65000"/>
                      <a:lumOff val="35000"/>
                    </a:schemeClr>
                  </a:solidFill>
                </a:rPr>
                <a:t>n的灰度图像，伪随机矩阵R中的二进制序列长度为m</a:t>
              </a:r>
              <a:r>
                <a:rPr lang="zh-CN" sz="1050">
                  <a:solidFill>
                    <a:schemeClr val="tx1">
                      <a:lumMod val="65000"/>
                      <a:lumOff val="35000"/>
                    </a:schemeClr>
                  </a:solidFill>
                </a:rPr>
                <a:t>×</a:t>
              </a:r>
              <a:r>
                <a:rPr sz="1050">
                  <a:solidFill>
                    <a:schemeClr val="tx1">
                      <a:lumMod val="65000"/>
                      <a:lumOff val="35000"/>
                    </a:schemeClr>
                  </a:solidFill>
                </a:rPr>
                <a:t>n</a:t>
              </a:r>
              <a:r>
                <a:rPr lang="zh-CN" sz="1050">
                  <a:solidFill>
                    <a:schemeClr val="tx1">
                      <a:lumMod val="65000"/>
                      <a:lumOff val="35000"/>
                    </a:schemeClr>
                  </a:solidFill>
                </a:rPr>
                <a:t>×</a:t>
              </a:r>
              <a:r>
                <a:rPr sz="1050">
                  <a:solidFill>
                    <a:schemeClr val="tx1">
                      <a:lumMod val="65000"/>
                      <a:lumOff val="35000"/>
                    </a:schemeClr>
                  </a:solidFill>
                </a:rPr>
                <a:t>8,序列中的每位可能是0或1,即该伪随机序列总共有2</a:t>
              </a:r>
              <a:r>
                <a:rPr sz="1050" baseline="30000">
                  <a:solidFill>
                    <a:schemeClr val="tx1">
                      <a:lumMod val="65000"/>
                      <a:lumOff val="35000"/>
                    </a:schemeClr>
                  </a:solidFill>
                </a:rPr>
                <a:t>m×n×</a:t>
              </a:r>
              <a:r>
                <a:rPr lang="en-US" sz="1050" baseline="30000">
                  <a:solidFill>
                    <a:schemeClr val="tx1">
                      <a:lumMod val="65000"/>
                      <a:lumOff val="35000"/>
                    </a:schemeClr>
                  </a:solidFill>
                </a:rPr>
                <a:t>8</a:t>
              </a:r>
              <a:r>
                <a:rPr sz="1050">
                  <a:solidFill>
                    <a:schemeClr val="tx1">
                      <a:lumMod val="65000"/>
                      <a:lumOff val="35000"/>
                    </a:schemeClr>
                  </a:solidFill>
                </a:rPr>
                <a:t>种可能.</a:t>
              </a:r>
              <a:r>
                <a:rPr sz="1050" b="1">
                  <a:solidFill>
                    <a:schemeClr val="tx1">
                      <a:lumMod val="65000"/>
                      <a:lumOff val="35000"/>
                    </a:schemeClr>
                  </a:solidFill>
                </a:rPr>
                <a:t>在没有加密密钥k</a:t>
              </a:r>
              <a:r>
                <a:rPr lang="en-US" sz="1050" b="1" baseline="-25000">
                  <a:solidFill>
                    <a:schemeClr val="tx1">
                      <a:lumMod val="65000"/>
                      <a:lumOff val="35000"/>
                    </a:schemeClr>
                  </a:solidFill>
                </a:rPr>
                <a:t>e</a:t>
              </a:r>
              <a:r>
                <a:rPr sz="1050" b="1">
                  <a:solidFill>
                    <a:schemeClr val="tx1">
                      <a:lumMod val="65000"/>
                      <a:lumOff val="35000"/>
                    </a:schemeClr>
                  </a:solidFill>
                </a:rPr>
                <a:t>的情况下，获得一个完全正确的加密序列概率为1/2</a:t>
              </a:r>
              <a:r>
                <a:rPr lang="en-US" sz="1050" b="1" baseline="30000">
                  <a:solidFill>
                    <a:schemeClr val="tx1">
                      <a:lumMod val="65000"/>
                      <a:lumOff val="35000"/>
                    </a:schemeClr>
                  </a:solidFill>
                </a:rPr>
                <a:t>m</a:t>
              </a:r>
              <a:r>
                <a:rPr lang="zh-CN" altLang="en-US" sz="1050" b="1" baseline="30000">
                  <a:solidFill>
                    <a:schemeClr val="tx1">
                      <a:lumMod val="65000"/>
                      <a:lumOff val="35000"/>
                    </a:schemeClr>
                  </a:solidFill>
                </a:rPr>
                <a:t>×</a:t>
              </a:r>
              <a:r>
                <a:rPr lang="en-US" altLang="zh-CN" sz="1050" b="1" baseline="30000">
                  <a:solidFill>
                    <a:schemeClr val="tx1">
                      <a:lumMod val="65000"/>
                      <a:lumOff val="35000"/>
                    </a:schemeClr>
                  </a:solidFill>
                </a:rPr>
                <a:t>n</a:t>
              </a:r>
              <a:r>
                <a:rPr sz="1050" b="1" baseline="30000">
                  <a:solidFill>
                    <a:schemeClr val="tx1">
                      <a:lumMod val="65000"/>
                      <a:lumOff val="35000"/>
                    </a:schemeClr>
                  </a:solidFill>
                </a:rPr>
                <a:t>×8</a:t>
              </a:r>
              <a:r>
                <a:rPr sz="1050" b="1">
                  <a:solidFill>
                    <a:schemeClr val="tx1">
                      <a:lumMod val="65000"/>
                      <a:lumOff val="35000"/>
                    </a:schemeClr>
                  </a:solidFill>
                </a:rPr>
                <a:t>,</a:t>
              </a:r>
              <a:r>
                <a:rPr sz="1050">
                  <a:solidFill>
                    <a:schemeClr val="tx1">
                      <a:lumMod val="65000"/>
                      <a:lumOff val="35000"/>
                    </a:schemeClr>
                  </a:solidFill>
                </a:rPr>
                <a:t>如此低的概率说明本文的加密方法在安全性方面得到了保证.</a:t>
              </a:r>
              <a:endParaRPr sz="1050">
                <a:solidFill>
                  <a:schemeClr val="tx1">
                    <a:lumMod val="65000"/>
                    <a:lumOff val="35000"/>
                  </a:schemeClr>
                </a:solidFill>
              </a:endParaRPr>
            </a:p>
            <a:p>
              <a:pPr marL="171450" indent="-171450">
                <a:lnSpc>
                  <a:spcPct val="150000"/>
                </a:lnSpc>
                <a:buFont typeface="Arial" panose="020B0604020202020204" pitchFamily="34" charset="0"/>
                <a:buChar char="•"/>
              </a:pPr>
              <a:r>
                <a:rPr sz="1050">
                  <a:solidFill>
                    <a:schemeClr val="tx1">
                      <a:lumMod val="65000"/>
                      <a:lumOff val="35000"/>
                    </a:schemeClr>
                  </a:solidFill>
                </a:rPr>
                <a:t>同理为提高信息隐藏的安全性，本文在嵌入秘密信息前</a:t>
              </a:r>
              <a:r>
                <a:rPr sz="1050" b="1">
                  <a:solidFill>
                    <a:schemeClr val="tx1">
                      <a:lumMod val="65000"/>
                      <a:lumOff val="35000"/>
                    </a:schemeClr>
                  </a:solidFill>
                </a:rPr>
                <a:t>使用数据隐藏密钥k</a:t>
              </a:r>
              <a:r>
                <a:rPr lang="en-US" sz="1050" b="1">
                  <a:solidFill>
                    <a:schemeClr val="tx1">
                      <a:lumMod val="65000"/>
                      <a:lumOff val="35000"/>
                    </a:schemeClr>
                  </a:solidFill>
                </a:rPr>
                <a:t>d</a:t>
              </a:r>
              <a:r>
                <a:rPr sz="1050" b="1">
                  <a:solidFill>
                    <a:schemeClr val="tx1">
                      <a:lumMod val="65000"/>
                      <a:lumOff val="35000"/>
                    </a:schemeClr>
                  </a:solidFill>
                </a:rPr>
                <a:t>对其进行流加密</a:t>
              </a:r>
              <a:r>
                <a:rPr sz="1050">
                  <a:solidFill>
                    <a:schemeClr val="tx1">
                      <a:lumMod val="65000"/>
                      <a:lumOff val="35000"/>
                    </a:schemeClr>
                  </a:solidFill>
                </a:rPr>
                <a:t>，对于长度为n</a:t>
              </a:r>
              <a:r>
                <a:rPr lang="en-US" sz="1050">
                  <a:solidFill>
                    <a:schemeClr val="tx1">
                      <a:lumMod val="65000"/>
                      <a:lumOff val="35000"/>
                    </a:schemeClr>
                  </a:solidFill>
                </a:rPr>
                <a:t>u</a:t>
              </a:r>
              <a:r>
                <a:rPr sz="1050">
                  <a:solidFill>
                    <a:schemeClr val="tx1">
                      <a:lumMod val="65000"/>
                      <a:lumOff val="35000"/>
                    </a:schemeClr>
                  </a:solidFill>
                </a:rPr>
                <a:t>m的秘密信息，k</a:t>
              </a:r>
              <a:r>
                <a:rPr lang="en-US" sz="1050">
                  <a:solidFill>
                    <a:schemeClr val="tx1">
                      <a:lumMod val="65000"/>
                      <a:lumOff val="35000"/>
                    </a:schemeClr>
                  </a:solidFill>
                </a:rPr>
                <a:t>d</a:t>
              </a:r>
              <a:r>
                <a:rPr sz="1050">
                  <a:solidFill>
                    <a:schemeClr val="tx1">
                      <a:lumMod val="65000"/>
                      <a:lumOff val="35000"/>
                    </a:schemeClr>
                  </a:solidFill>
                </a:rPr>
                <a:t>的密钥空间为2</a:t>
              </a:r>
              <a:r>
                <a:rPr lang="en-US" sz="1050" baseline="30000">
                  <a:solidFill>
                    <a:schemeClr val="tx1">
                      <a:lumMod val="65000"/>
                      <a:lumOff val="35000"/>
                    </a:schemeClr>
                  </a:solidFill>
                </a:rPr>
                <a:t>num</a:t>
              </a:r>
              <a:r>
                <a:rPr sz="1050">
                  <a:solidFill>
                    <a:schemeClr val="tx1">
                      <a:lumMod val="65000"/>
                      <a:lumOff val="35000"/>
                    </a:schemeClr>
                  </a:solidFill>
                </a:rPr>
                <a:t>,</a:t>
              </a:r>
              <a:r>
                <a:rPr sz="1050" b="1">
                  <a:solidFill>
                    <a:schemeClr val="tx1">
                      <a:lumMod val="65000"/>
                      <a:lumOff val="35000"/>
                    </a:schemeClr>
                  </a:solidFill>
                </a:rPr>
                <a:t>获得一个完全正确的加密序列概率为1/2</a:t>
              </a:r>
              <a:r>
                <a:rPr lang="en-US" sz="1050" b="1" baseline="30000">
                  <a:solidFill>
                    <a:schemeClr val="tx1">
                      <a:lumMod val="65000"/>
                      <a:lumOff val="35000"/>
                    </a:schemeClr>
                  </a:solidFill>
                </a:rPr>
                <a:t>num</a:t>
              </a:r>
              <a:r>
                <a:rPr sz="1050">
                  <a:solidFill>
                    <a:schemeClr val="tx1">
                      <a:lumMod val="65000"/>
                      <a:lumOff val="35000"/>
                    </a:schemeClr>
                  </a:solidFill>
                </a:rPr>
                <a:t>,同样能确保秘密信息的安全。</a:t>
              </a:r>
              <a:endParaRPr sz="1050">
                <a:solidFill>
                  <a:schemeClr val="tx1">
                    <a:lumMod val="65000"/>
                    <a:lumOff val="35000"/>
                  </a:schemeClr>
                </a:solidFill>
              </a:endParaRPr>
            </a:p>
          </p:txBody>
        </p:sp>
      </p:grpSp>
      <p:pic>
        <p:nvPicPr>
          <p:cNvPr id="7" name="图片 6"/>
          <p:cNvPicPr>
            <a:picLocks noChangeAspect="1"/>
          </p:cNvPicPr>
          <p:nvPr/>
        </p:nvPicPr>
        <p:blipFill>
          <a:blip r:embed="rId6"/>
          <a:stretch>
            <a:fillRect/>
          </a:stretch>
        </p:blipFill>
        <p:spPr>
          <a:xfrm>
            <a:off x="4680585" y="3455670"/>
            <a:ext cx="4463415" cy="1134110"/>
          </a:xfrm>
          <a:prstGeom prst="rect">
            <a:avLst/>
          </a:prstGeom>
        </p:spPr>
      </p:pic>
      <p:grpSp>
        <p:nvGrpSpPr>
          <p:cNvPr id="14" name="组合 13"/>
          <p:cNvGrpSpPr/>
          <p:nvPr>
            <p:custDataLst>
              <p:tags r:id="rId7"/>
            </p:custDataLst>
          </p:nvPr>
        </p:nvGrpSpPr>
        <p:grpSpPr>
          <a:xfrm>
            <a:off x="4831080" y="868045"/>
            <a:ext cx="4161790" cy="1711325"/>
            <a:chOff x="470646" y="1569913"/>
            <a:chExt cx="3809800" cy="611226"/>
          </a:xfrm>
        </p:grpSpPr>
        <p:grpSp>
          <p:nvGrpSpPr>
            <p:cNvPr id="15" name="组合 14"/>
            <p:cNvGrpSpPr/>
            <p:nvPr/>
          </p:nvGrpSpPr>
          <p:grpSpPr>
            <a:xfrm>
              <a:off x="470646" y="1569913"/>
              <a:ext cx="3809800" cy="611226"/>
              <a:chOff x="470646" y="1374932"/>
              <a:chExt cx="3602446" cy="516315"/>
            </a:xfrm>
          </p:grpSpPr>
          <p:sp>
            <p:nvSpPr>
              <p:cNvPr id="16" name="矩形 15"/>
              <p:cNvSpPr/>
              <p:nvPr>
                <p:custDataLst>
                  <p:tags r:id="rId8"/>
                </p:custDataLst>
              </p:nvPr>
            </p:nvSpPr>
            <p:spPr>
              <a:xfrm>
                <a:off x="603663" y="1374932"/>
                <a:ext cx="3469429" cy="51612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9"/>
                </p:custDataLst>
              </p:nvPr>
            </p:nvSpPr>
            <p:spPr>
              <a:xfrm>
                <a:off x="470646" y="1374932"/>
                <a:ext cx="133017" cy="51631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custDataLst>
                <p:tags r:id="rId10"/>
              </p:custDataLst>
            </p:nvPr>
          </p:nvSpPr>
          <p:spPr bwMode="auto">
            <a:xfrm>
              <a:off x="737738" y="1595302"/>
              <a:ext cx="1449793" cy="131544"/>
            </a:xfrm>
            <a:prstGeom prst="rect">
              <a:avLst/>
            </a:prstGeom>
            <a:noFill/>
          </p:spPr>
          <p:txBody>
            <a:bodyPr wrap="square">
              <a:spAutoFit/>
            </a:bodyPr>
            <a:lstStyle/>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安全性分析</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custDataLst>
                <p:tags r:id="rId11"/>
              </p:custDataLst>
            </p:nvPr>
          </p:nvSpPr>
          <p:spPr>
            <a:xfrm>
              <a:off x="611092" y="1697213"/>
              <a:ext cx="3588625" cy="465394"/>
            </a:xfrm>
            <a:prstGeom prst="rect">
              <a:avLst/>
            </a:prstGeom>
          </p:spPr>
          <p:txBody>
            <a:bodyPr wrap="square">
              <a:spAutoFit/>
            </a:bodyPr>
            <a:lstStyle/>
            <a:p>
              <a:pPr marL="171450" indent="-171450">
                <a:lnSpc>
                  <a:spcPct val="150000"/>
                </a:lnSpc>
                <a:buFont typeface="Arial" panose="020B0604020202020204" pitchFamily="34" charset="0"/>
                <a:buChar char="•"/>
              </a:pPr>
              <a:r>
                <a:rPr sz="1050">
                  <a:solidFill>
                    <a:schemeClr val="tx1">
                      <a:lumMod val="65000"/>
                      <a:lumOff val="35000"/>
                    </a:schemeClr>
                  </a:solidFill>
                </a:rPr>
                <a:t>密文可逆信息隐藏需要保护原始图像内容不被泄露，图11(b)、(c)和(d)是图11(a)的三个加密版本，可以看出，从图11(b)、(c)和(d)中很难检测到图11(a)的内容，其中图11(c)和(d)中因有位图信息的嵌入可能呈现出一定的特征，但与原始图像内容无关，无法从图11(c)和(d)中得到原始图像内容.</a:t>
              </a:r>
              <a:endParaRPr sz="1050">
                <a:solidFill>
                  <a:schemeClr val="tx1">
                    <a:lumMod val="65000"/>
                    <a:lumOff val="35000"/>
                  </a:schemeClr>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24688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选题的背景与相关工作</a:t>
            </a:r>
            <a:endParaRPr lang="en-US" altLang="zh-CN"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BACKGROUND AND SIGNIFICANCE OF THE SELECTED TOPIC</a:t>
            </a:r>
            <a:endParaRPr lang="en-US" altLang="zh-CN" sz="500">
              <a:solidFill>
                <a:schemeClr val="bg1"/>
              </a:solidFill>
              <a:latin typeface="Arial" panose="020B0604020202020204"/>
            </a:endParaRPr>
          </a:p>
        </p:txBody>
      </p:sp>
      <p:sp>
        <p:nvSpPr>
          <p:cNvPr id="5" name="矩形: 圆角 4"/>
          <p:cNvSpPr/>
          <p:nvPr/>
        </p:nvSpPr>
        <p:spPr>
          <a:xfrm>
            <a:off x="228600" y="1378585"/>
            <a:ext cx="8673465" cy="3484245"/>
          </a:xfrm>
          <a:prstGeom prst="roundRect">
            <a:avLst>
              <a:gd name="adj" fmla="val 5653"/>
            </a:avLst>
          </a:prstGeom>
          <a:solidFill>
            <a:schemeClr val="bg1"/>
          </a:solidFill>
          <a:ln>
            <a:noFill/>
          </a:ln>
          <a:effectLst>
            <a:outerShdw blurRad="1270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bwMode="auto">
          <a:xfrm>
            <a:off x="528800" y="1546002"/>
            <a:ext cx="1261745" cy="521970"/>
          </a:xfrm>
          <a:prstGeom prst="rect">
            <a:avLst/>
          </a:prstGeom>
          <a:noFill/>
        </p:spPr>
        <p:txBody>
          <a:bodyPr wrap="none">
            <a:spAutoFit/>
          </a:bodyPr>
          <a:lstStyle/>
          <a:p>
            <a:pPr>
              <a:defRPr/>
            </a:pPr>
            <a:r>
              <a:rPr lang="en-US" altLang="zh-CN" sz="2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RDHEI</a:t>
            </a:r>
            <a:endParaRPr lang="en-US" altLang="zh-CN" sz="2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矩形 40"/>
          <p:cNvSpPr/>
          <p:nvPr/>
        </p:nvSpPr>
        <p:spPr>
          <a:xfrm>
            <a:off x="528955" y="2185670"/>
            <a:ext cx="5401310" cy="2676525"/>
          </a:xfrm>
          <a:prstGeom prst="rect">
            <a:avLst/>
          </a:prstGeom>
        </p:spPr>
        <p:txBody>
          <a:bodyPr wrap="square">
            <a:spAutoFit/>
          </a:bodyPr>
          <a:lstStyle/>
          <a:p>
            <a:pPr>
              <a:lnSpc>
                <a:spcPct val="150000"/>
              </a:lnSpc>
            </a:pPr>
            <a:r>
              <a:rPr lang="en-US" altLang="zh-CN" sz="1400">
                <a:solidFill>
                  <a:schemeClr val="tx1">
                    <a:lumMod val="85000"/>
                    <a:lumOff val="15000"/>
                  </a:schemeClr>
                </a:solidFill>
              </a:rPr>
              <a:t>近年来，随着云存储和云计算技术的日益成熟人们的数据存储、图像处理等工作已经从原来的本地PC(Personal Computer)转移到云服务器，导致出现了严重的安全问题，机密性、身份验证和完整性不断受到威胁。云存储和隐私保护的普及促使了密文域可逆信息隐藏(Reversible Data Hiding inEnerypted Images,RDHEI)技术的兴起，为了保护云存储的数据和用户隐私，人们将数据发送到云服务器之前对其进行加密，从而催生了密文检索、密文去重等密文信号处理技术，而RDHEI为这类密文图像处理提供了另一种途径和可能。</a:t>
            </a:r>
            <a:endParaRPr lang="en-US" altLang="zh-CN" sz="1400">
              <a:solidFill>
                <a:schemeClr val="tx1">
                  <a:lumMod val="85000"/>
                  <a:lumOff val="15000"/>
                </a:scheme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5544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实验结果分析</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grpSp>
        <p:nvGrpSpPr>
          <p:cNvPr id="6" name="组合 5"/>
          <p:cNvGrpSpPr/>
          <p:nvPr>
            <p:custDataLst>
              <p:tags r:id="rId1"/>
            </p:custDataLst>
          </p:nvPr>
        </p:nvGrpSpPr>
        <p:grpSpPr>
          <a:xfrm>
            <a:off x="136525" y="807085"/>
            <a:ext cx="4524375" cy="2011045"/>
            <a:chOff x="470646" y="1569913"/>
            <a:chExt cx="4141719" cy="718276"/>
          </a:xfrm>
        </p:grpSpPr>
        <p:grpSp>
          <p:nvGrpSpPr>
            <p:cNvPr id="8" name="组合 7"/>
            <p:cNvGrpSpPr/>
            <p:nvPr/>
          </p:nvGrpSpPr>
          <p:grpSpPr>
            <a:xfrm>
              <a:off x="470646" y="1569913"/>
              <a:ext cx="4141719" cy="718276"/>
              <a:chOff x="470646" y="1374932"/>
              <a:chExt cx="3916300" cy="606742"/>
            </a:xfrm>
          </p:grpSpPr>
          <p:sp>
            <p:nvSpPr>
              <p:cNvPr id="9" name="矩形 8"/>
              <p:cNvSpPr/>
              <p:nvPr>
                <p:custDataLst>
                  <p:tags r:id="rId2"/>
                </p:custDataLst>
              </p:nvPr>
            </p:nvSpPr>
            <p:spPr>
              <a:xfrm>
                <a:off x="603663" y="1374932"/>
                <a:ext cx="3783283" cy="60674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3"/>
                </p:custDataLst>
              </p:nvPr>
            </p:nvSpPr>
            <p:spPr>
              <a:xfrm>
                <a:off x="470646" y="1374932"/>
                <a:ext cx="132467" cy="60674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矩形 10"/>
            <p:cNvSpPr/>
            <p:nvPr>
              <p:custDataLst>
                <p:tags r:id="rId4"/>
              </p:custDataLst>
            </p:nvPr>
          </p:nvSpPr>
          <p:spPr bwMode="auto">
            <a:xfrm>
              <a:off x="737738" y="1595302"/>
              <a:ext cx="1449793" cy="131544"/>
            </a:xfrm>
            <a:prstGeom prst="rect">
              <a:avLst/>
            </a:prstGeom>
            <a:noFill/>
          </p:spPr>
          <p:txBody>
            <a:bodyPr wrap="square">
              <a:spAutoFit/>
            </a:bodyPr>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安全性分析</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custDataLst>
                <p:tags r:id="rId5"/>
              </p:custDataLst>
            </p:nvPr>
          </p:nvSpPr>
          <p:spPr>
            <a:xfrm>
              <a:off x="610738" y="1697148"/>
              <a:ext cx="3920827" cy="552031"/>
            </a:xfrm>
            <a:prstGeom prst="rect">
              <a:avLst/>
            </a:prstGeom>
          </p:spPr>
          <p:txBody>
            <a:bodyPr wrap="square">
              <a:spAutoFit/>
            </a:bodyPr>
            <a:p>
              <a:pPr marL="171450" indent="-171450">
                <a:lnSpc>
                  <a:spcPct val="150000"/>
                </a:lnSpc>
                <a:buFont typeface="Arial" panose="020B0604020202020204" pitchFamily="34" charset="0"/>
                <a:buChar char="•"/>
              </a:pPr>
              <a:r>
                <a:rPr sz="1050">
                  <a:solidFill>
                    <a:schemeClr val="tx1">
                      <a:lumMod val="65000"/>
                      <a:lumOff val="35000"/>
                    </a:schemeClr>
                  </a:solidFill>
                </a:rPr>
                <a:t>为了进一步定量测试算法的安全性，表1~表3给出了</a:t>
              </a:r>
              <a:r>
                <a:rPr sz="1050" b="1">
                  <a:solidFill>
                    <a:schemeClr val="tx1">
                      <a:lumMod val="65000"/>
                      <a:lumOff val="35000"/>
                    </a:schemeClr>
                  </a:solidFill>
                </a:rPr>
                <a:t>测试图像的三个加密版本与对应原始图像间的PSNR和SSIM值</a:t>
              </a:r>
              <a:r>
                <a:rPr lang="zh-CN" sz="1050" b="1">
                  <a:solidFill>
                    <a:schemeClr val="tx1">
                      <a:lumMod val="65000"/>
                      <a:lumOff val="35000"/>
                    </a:schemeClr>
                  </a:solidFill>
                </a:rPr>
                <a:t>。</a:t>
              </a:r>
              <a:endParaRPr lang="zh-CN" sz="1050" b="1">
                <a:solidFill>
                  <a:schemeClr val="tx1">
                    <a:lumMod val="65000"/>
                    <a:lumOff val="35000"/>
                  </a:schemeClr>
                </a:solidFill>
              </a:endParaRPr>
            </a:p>
            <a:p>
              <a:pPr marL="171450" indent="-171450">
                <a:lnSpc>
                  <a:spcPct val="150000"/>
                </a:lnSpc>
                <a:buFont typeface="Arial" panose="020B0604020202020204" pitchFamily="34" charset="0"/>
                <a:buChar char="•"/>
              </a:pPr>
              <a:r>
                <a:rPr sz="1050">
                  <a:solidFill>
                    <a:schemeClr val="tx1">
                      <a:lumMod val="65000"/>
                      <a:lumOff val="35000"/>
                    </a:schemeClr>
                  </a:solidFill>
                </a:rPr>
                <a:t>表4、表5给出了数据集中三个加密版本图像与对应原始图像间的平均PSNR和SSIM值.</a:t>
              </a:r>
              <a:endParaRPr sz="1050">
                <a:solidFill>
                  <a:schemeClr val="tx1">
                    <a:lumMod val="65000"/>
                    <a:lumOff val="35000"/>
                  </a:schemeClr>
                </a:solidFill>
              </a:endParaRPr>
            </a:p>
            <a:p>
              <a:pPr marL="171450" indent="-171450">
                <a:lnSpc>
                  <a:spcPct val="150000"/>
                </a:lnSpc>
                <a:buFont typeface="Arial" panose="020B0604020202020204" pitchFamily="34" charset="0"/>
                <a:buChar char="•"/>
              </a:pPr>
              <a:r>
                <a:rPr sz="1050">
                  <a:solidFill>
                    <a:schemeClr val="tx1">
                      <a:lumMod val="65000"/>
                      <a:lumOff val="35000"/>
                    </a:schemeClr>
                  </a:solidFill>
                </a:rPr>
                <a:t>可以看出</a:t>
              </a:r>
              <a:r>
                <a:rPr sz="1050" b="1">
                  <a:solidFill>
                    <a:schemeClr val="tx1">
                      <a:lumMod val="65000"/>
                      <a:lumOff val="35000"/>
                    </a:schemeClr>
                  </a:solidFill>
                </a:rPr>
                <a:t>每个PSNR值都非常低，SSIM值几乎为0</a:t>
              </a:r>
              <a:r>
                <a:rPr sz="1050">
                  <a:solidFill>
                    <a:schemeClr val="tx1">
                      <a:lumMod val="65000"/>
                      <a:lumOff val="35000"/>
                    </a:schemeClr>
                  </a:solidFill>
                </a:rPr>
                <a:t>,这意味着本文算法具有较高的安全级别，可以有效地保护原始图像内容所有者的隐私.</a:t>
              </a:r>
              <a:endParaRPr sz="1050">
                <a:solidFill>
                  <a:schemeClr val="tx1">
                    <a:lumMod val="65000"/>
                    <a:lumOff val="35000"/>
                  </a:schemeClr>
                </a:solidFill>
              </a:endParaRPr>
            </a:p>
          </p:txBody>
        </p:sp>
      </p:grpSp>
      <p:pic>
        <p:nvPicPr>
          <p:cNvPr id="13" name="图片 12"/>
          <p:cNvPicPr>
            <a:picLocks noChangeAspect="1"/>
          </p:cNvPicPr>
          <p:nvPr/>
        </p:nvPicPr>
        <p:blipFill>
          <a:blip r:embed="rId6"/>
          <a:stretch>
            <a:fillRect/>
          </a:stretch>
        </p:blipFill>
        <p:spPr>
          <a:xfrm>
            <a:off x="5081905" y="807085"/>
            <a:ext cx="3611245" cy="4018915"/>
          </a:xfrm>
          <a:prstGeom prst="rect">
            <a:avLst/>
          </a:prstGeom>
        </p:spPr>
      </p:pic>
      <p:pic>
        <p:nvPicPr>
          <p:cNvPr id="14" name="图片 13"/>
          <p:cNvPicPr>
            <a:picLocks noChangeAspect="1"/>
          </p:cNvPicPr>
          <p:nvPr/>
        </p:nvPicPr>
        <p:blipFill>
          <a:blip r:embed="rId7"/>
          <a:stretch>
            <a:fillRect/>
          </a:stretch>
        </p:blipFill>
        <p:spPr>
          <a:xfrm>
            <a:off x="926465" y="2911475"/>
            <a:ext cx="3309620" cy="21577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5544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实验结果分析</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grpSp>
        <p:nvGrpSpPr>
          <p:cNvPr id="5" name="组合 4"/>
          <p:cNvGrpSpPr/>
          <p:nvPr>
            <p:custDataLst>
              <p:tags r:id="rId1"/>
            </p:custDataLst>
          </p:nvPr>
        </p:nvGrpSpPr>
        <p:grpSpPr>
          <a:xfrm>
            <a:off x="137160" y="755650"/>
            <a:ext cx="8868410" cy="2143761"/>
            <a:chOff x="545299" y="1569913"/>
            <a:chExt cx="3818272" cy="766541"/>
          </a:xfrm>
        </p:grpSpPr>
        <p:grpSp>
          <p:nvGrpSpPr>
            <p:cNvPr id="2" name="组合 1"/>
            <p:cNvGrpSpPr/>
            <p:nvPr/>
          </p:nvGrpSpPr>
          <p:grpSpPr>
            <a:xfrm>
              <a:off x="545299" y="1569913"/>
              <a:ext cx="3818272" cy="766541"/>
              <a:chOff x="541236" y="1374932"/>
              <a:chExt cx="3610457" cy="647513"/>
            </a:xfrm>
          </p:grpSpPr>
          <p:sp>
            <p:nvSpPr>
              <p:cNvPr id="29" name="矩形 28"/>
              <p:cNvSpPr/>
              <p:nvPr>
                <p:custDataLst>
                  <p:tags r:id="rId2"/>
                </p:custDataLst>
              </p:nvPr>
            </p:nvSpPr>
            <p:spPr>
              <a:xfrm>
                <a:off x="603539" y="1374932"/>
                <a:ext cx="3548154" cy="64751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3"/>
                </p:custDataLst>
              </p:nvPr>
            </p:nvSpPr>
            <p:spPr>
              <a:xfrm>
                <a:off x="541236" y="1374932"/>
                <a:ext cx="62303" cy="64751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custDataLst>
                <p:tags r:id="rId4"/>
              </p:custDataLst>
            </p:nvPr>
          </p:nvSpPr>
          <p:spPr bwMode="auto">
            <a:xfrm>
              <a:off x="737738" y="1595302"/>
              <a:ext cx="1449793" cy="131692"/>
            </a:xfrm>
            <a:prstGeom prst="rect">
              <a:avLst/>
            </a:prstGeom>
            <a:noFill/>
          </p:spPr>
          <p:txBody>
            <a:bodyPr wrap="square">
              <a:spAutoFit/>
            </a:bodyPr>
            <a:lstStyle/>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性能分析</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custDataLst>
                <p:tags r:id="rId5"/>
              </p:custDataLst>
            </p:nvPr>
          </p:nvSpPr>
          <p:spPr>
            <a:xfrm>
              <a:off x="611092" y="1697213"/>
              <a:ext cx="3588625" cy="639163"/>
            </a:xfrm>
            <a:prstGeom prst="rect">
              <a:avLst/>
            </a:prstGeom>
          </p:spPr>
          <p:txBody>
            <a:bodyPr wrap="square">
              <a:spAutoFit/>
            </a:bodyPr>
            <a:lstStyle/>
            <a:p>
              <a:pPr marL="171450" indent="-171450">
                <a:lnSpc>
                  <a:spcPct val="150000"/>
                </a:lnSpc>
                <a:buFont typeface="Arial" panose="020B0604020202020204" pitchFamily="34" charset="0"/>
                <a:buChar char="•"/>
              </a:pPr>
              <a:r>
                <a:rPr sz="1050">
                  <a:solidFill>
                    <a:schemeClr val="tx1">
                      <a:lumMod val="65000"/>
                      <a:lumOff val="35000"/>
                    </a:schemeClr>
                  </a:solidFill>
                </a:rPr>
                <a:t>在本文和文献的MPHC算法中，当获得图像的位图后，就可以计算出该图像的总嵌入容量N哈夫曼编码压缩位图后由码表映射关系可以计算出位图信息长度，从而得到净嵌入容量N</a:t>
              </a:r>
              <a:r>
                <a:rPr lang="en-US" sz="1050">
                  <a:solidFill>
                    <a:schemeClr val="tx1">
                      <a:lumMod val="65000"/>
                      <a:lumOff val="35000"/>
                    </a:schemeClr>
                  </a:solidFill>
                </a:rPr>
                <a:t>r</a:t>
              </a:r>
              <a:r>
                <a:rPr sz="1050">
                  <a:solidFill>
                    <a:schemeClr val="tx1">
                      <a:lumMod val="65000"/>
                      <a:lumOff val="35000"/>
                    </a:schemeClr>
                  </a:solidFill>
                </a:rPr>
                <a:t>,和嵌入率r.</a:t>
              </a:r>
              <a:endParaRPr sz="1050">
                <a:solidFill>
                  <a:schemeClr val="tx1">
                    <a:lumMod val="65000"/>
                    <a:lumOff val="35000"/>
                  </a:schemeClr>
                </a:solidFill>
              </a:endParaRPr>
            </a:p>
            <a:p>
              <a:pPr marL="171450" indent="-171450">
                <a:lnSpc>
                  <a:spcPct val="150000"/>
                </a:lnSpc>
                <a:buFont typeface="Arial" panose="020B0604020202020204" pitchFamily="34" charset="0"/>
                <a:buChar char="•"/>
              </a:pPr>
              <a:r>
                <a:rPr sz="1050">
                  <a:solidFill>
                    <a:schemeClr val="tx1">
                      <a:lumMod val="65000"/>
                      <a:lumOff val="35000"/>
                    </a:schemeClr>
                  </a:solidFill>
                </a:rPr>
                <a:t>表6以Lena图像为例，给出了本文和MPHC算法的具体编码压缩过程.表6中第1行的</a:t>
              </a:r>
              <a:r>
                <a:rPr lang="en-US" sz="1050">
                  <a:solidFill>
                    <a:schemeClr val="tx1">
                      <a:lumMod val="65000"/>
                      <a:lumOff val="35000"/>
                    </a:schemeClr>
                  </a:solidFill>
                </a:rPr>
                <a:t>-</a:t>
              </a:r>
              <a:r>
                <a:rPr sz="1050">
                  <a:solidFill>
                    <a:schemeClr val="tx1">
                      <a:lumMod val="65000"/>
                      <a:lumOff val="35000"/>
                    </a:schemeClr>
                  </a:solidFill>
                </a:rPr>
                <a:t>1代表参考像素的标记值，不参与编码；第2行和第3行是相应标记值</a:t>
              </a:r>
              <a:r>
                <a:rPr lang="en-US" sz="1050">
                  <a:solidFill>
                    <a:schemeClr val="tx1">
                      <a:lumMod val="65000"/>
                      <a:lumOff val="35000"/>
                    </a:schemeClr>
                  </a:solidFill>
                </a:rPr>
                <a:t>t</a:t>
              </a:r>
              <a:r>
                <a:rPr sz="1050">
                  <a:solidFill>
                    <a:schemeClr val="tx1">
                      <a:lumMod val="65000"/>
                      <a:lumOff val="35000"/>
                    </a:schemeClr>
                  </a:solidFill>
                </a:rPr>
                <a:t>的个数统计g</a:t>
              </a:r>
              <a:r>
                <a:rPr lang="en-US" sz="1050">
                  <a:solidFill>
                    <a:schemeClr val="tx1">
                      <a:lumMod val="65000"/>
                      <a:lumOff val="35000"/>
                    </a:schemeClr>
                  </a:solidFill>
                </a:rPr>
                <a:t>t</a:t>
              </a:r>
              <a:r>
                <a:rPr sz="1050">
                  <a:solidFill>
                    <a:schemeClr val="tx1">
                      <a:lumMod val="65000"/>
                      <a:lumOff val="35000"/>
                    </a:schemeClr>
                  </a:solidFill>
                </a:rPr>
                <a:t>与概率分布；第4行显示了各标记值能嵌入的比特数(bits);第5行计算了Lena图像的总嵌入容量N,即1470568 bits;MPHC算法对位图编码的码字h</a:t>
              </a:r>
              <a:r>
                <a:rPr lang="en-US" sz="1050">
                  <a:solidFill>
                    <a:schemeClr val="tx1">
                      <a:lumMod val="65000"/>
                      <a:lumOff val="35000"/>
                    </a:schemeClr>
                  </a:solidFill>
                </a:rPr>
                <a:t>t</a:t>
              </a:r>
              <a:r>
                <a:rPr sz="1050">
                  <a:solidFill>
                    <a:schemeClr val="tx1">
                      <a:lumMod val="65000"/>
                      <a:lumOff val="35000"/>
                    </a:schemeClr>
                  </a:solidFill>
                </a:rPr>
                <a:t>和码长λ,如表中第6、7行所示；第8行计算出了MPHC算法中位图编码后的二进制序列长度Lm为793304 bits;本文对位图编码的码字h</a:t>
              </a:r>
              <a:r>
                <a:rPr lang="en-US" sz="1050">
                  <a:solidFill>
                    <a:schemeClr val="tx1">
                      <a:lumMod val="65000"/>
                      <a:lumOff val="35000"/>
                    </a:schemeClr>
                  </a:solidFill>
                </a:rPr>
                <a:t>t</a:t>
              </a:r>
              <a:r>
                <a:rPr sz="1050">
                  <a:solidFill>
                    <a:schemeClr val="tx1">
                      <a:lumMod val="65000"/>
                      <a:lumOff val="35000"/>
                    </a:schemeClr>
                  </a:solidFill>
                </a:rPr>
                <a:t>和码长λ如表中第9、10行所示；第11行由式(3)计算出了本文算法对位图编码后的二进制序列长度Lm为784371 bits,比MPHC算法多压缩了8933 bits</a:t>
              </a:r>
              <a:endParaRPr sz="1050">
                <a:solidFill>
                  <a:schemeClr val="tx1">
                    <a:lumMod val="65000"/>
                    <a:lumOff val="35000"/>
                  </a:schemeClr>
                </a:solidFill>
              </a:endParaRPr>
            </a:p>
          </p:txBody>
        </p:sp>
      </p:grpSp>
      <p:pic>
        <p:nvPicPr>
          <p:cNvPr id="6" name="图片 5"/>
          <p:cNvPicPr>
            <a:picLocks noChangeAspect="1"/>
          </p:cNvPicPr>
          <p:nvPr/>
        </p:nvPicPr>
        <p:blipFill>
          <a:blip r:embed="rId6"/>
          <a:stretch>
            <a:fillRect/>
          </a:stretch>
        </p:blipFill>
        <p:spPr>
          <a:xfrm>
            <a:off x="1394460" y="3023870"/>
            <a:ext cx="6453505" cy="2082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5544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实验结果分析</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grpSp>
        <p:nvGrpSpPr>
          <p:cNvPr id="5" name="组合 4"/>
          <p:cNvGrpSpPr/>
          <p:nvPr>
            <p:custDataLst>
              <p:tags r:id="rId1"/>
            </p:custDataLst>
          </p:nvPr>
        </p:nvGrpSpPr>
        <p:grpSpPr>
          <a:xfrm>
            <a:off x="137160" y="755650"/>
            <a:ext cx="8868410" cy="2143761"/>
            <a:chOff x="545299" y="1569913"/>
            <a:chExt cx="3818272" cy="766541"/>
          </a:xfrm>
        </p:grpSpPr>
        <p:grpSp>
          <p:nvGrpSpPr>
            <p:cNvPr id="2" name="组合 1"/>
            <p:cNvGrpSpPr/>
            <p:nvPr/>
          </p:nvGrpSpPr>
          <p:grpSpPr>
            <a:xfrm>
              <a:off x="545299" y="1569913"/>
              <a:ext cx="3818272" cy="766541"/>
              <a:chOff x="541236" y="1374932"/>
              <a:chExt cx="3610457" cy="647513"/>
            </a:xfrm>
          </p:grpSpPr>
          <p:sp>
            <p:nvSpPr>
              <p:cNvPr id="29" name="矩形 28"/>
              <p:cNvSpPr/>
              <p:nvPr>
                <p:custDataLst>
                  <p:tags r:id="rId2"/>
                </p:custDataLst>
              </p:nvPr>
            </p:nvSpPr>
            <p:spPr>
              <a:xfrm>
                <a:off x="603539" y="1374932"/>
                <a:ext cx="3548154" cy="64751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3"/>
                </p:custDataLst>
              </p:nvPr>
            </p:nvSpPr>
            <p:spPr>
              <a:xfrm>
                <a:off x="541236" y="1374932"/>
                <a:ext cx="62303" cy="64751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custDataLst>
                <p:tags r:id="rId4"/>
              </p:custDataLst>
            </p:nvPr>
          </p:nvSpPr>
          <p:spPr bwMode="auto">
            <a:xfrm>
              <a:off x="737738" y="1595302"/>
              <a:ext cx="1449793" cy="131692"/>
            </a:xfrm>
            <a:prstGeom prst="rect">
              <a:avLst/>
            </a:prstGeom>
            <a:noFill/>
          </p:spPr>
          <p:txBody>
            <a:bodyPr wrap="square">
              <a:spAutoFit/>
            </a:bodyPr>
            <a:lstStyle/>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性能分析</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custDataLst>
                <p:tags r:id="rId5"/>
              </p:custDataLst>
            </p:nvPr>
          </p:nvSpPr>
          <p:spPr>
            <a:xfrm>
              <a:off x="611092" y="1697213"/>
              <a:ext cx="3588625" cy="639162"/>
            </a:xfrm>
            <a:prstGeom prst="rect">
              <a:avLst/>
            </a:prstGeom>
          </p:spPr>
          <p:txBody>
            <a:bodyPr wrap="square">
              <a:spAutoFit/>
            </a:bodyPr>
            <a:lstStyle/>
            <a:p>
              <a:pPr marL="171450" indent="-171450">
                <a:lnSpc>
                  <a:spcPct val="150000"/>
                </a:lnSpc>
                <a:buFont typeface="Arial" panose="020B0604020202020204" pitchFamily="34" charset="0"/>
                <a:buChar char="•"/>
              </a:pPr>
              <a:r>
                <a:rPr sz="1050">
                  <a:solidFill>
                    <a:schemeClr val="tx1">
                      <a:lumMod val="65000"/>
                      <a:lumOff val="35000"/>
                    </a:schemeClr>
                  </a:solidFill>
                </a:rPr>
                <a:t>由表7可知，MPHC算法对任意图像统一采用预定义的9个哈夫曼码字，该方法根据位图中标记值的个数统计来分配9个码字，将较短的码字分配给较多的标记值，将较长的码字分配给较少的标记值；而本文考虑到标记值统计的概率分布，</a:t>
              </a:r>
              <a:r>
                <a:rPr sz="1050" b="1">
                  <a:solidFill>
                    <a:schemeClr val="tx1">
                      <a:lumMod val="65000"/>
                      <a:lumOff val="35000"/>
                    </a:schemeClr>
                  </a:solidFill>
                </a:rPr>
                <a:t>根据概率分布采用自适应的哈夫曼码字，可使平均码长最短，实现了最优编码的选择，能更充分地压缩位图，从而可提高净嵌入容量N</a:t>
              </a:r>
              <a:r>
                <a:rPr lang="en-US" sz="1050" b="1">
                  <a:solidFill>
                    <a:schemeClr val="tx1">
                      <a:lumMod val="65000"/>
                      <a:lumOff val="35000"/>
                    </a:schemeClr>
                  </a:solidFill>
                </a:rPr>
                <a:t>r</a:t>
              </a:r>
              <a:r>
                <a:rPr sz="1050" b="1">
                  <a:solidFill>
                    <a:schemeClr val="tx1">
                      <a:lumMod val="65000"/>
                      <a:lumOff val="35000"/>
                    </a:schemeClr>
                  </a:solidFill>
                </a:rPr>
                <a:t>和嵌入率r</a:t>
              </a:r>
              <a:r>
                <a:rPr sz="1050">
                  <a:solidFill>
                    <a:schemeClr val="tx1">
                      <a:lumMod val="65000"/>
                      <a:lumOff val="35000"/>
                    </a:schemeClr>
                  </a:solidFill>
                </a:rPr>
                <a:t>.</a:t>
              </a:r>
              <a:endParaRPr sz="1050">
                <a:solidFill>
                  <a:schemeClr val="tx1">
                    <a:lumMod val="65000"/>
                    <a:lumOff val="35000"/>
                  </a:schemeClr>
                </a:solidFill>
              </a:endParaRPr>
            </a:p>
            <a:p>
              <a:pPr marL="171450" indent="-171450">
                <a:lnSpc>
                  <a:spcPct val="150000"/>
                </a:lnSpc>
                <a:buFont typeface="Arial" panose="020B0604020202020204" pitchFamily="34" charset="0"/>
                <a:buChar char="•"/>
              </a:pPr>
              <a:r>
                <a:rPr sz="1050">
                  <a:solidFill>
                    <a:schemeClr val="tx1">
                      <a:lumMod val="65000"/>
                      <a:lumOff val="35000"/>
                    </a:schemeClr>
                  </a:solidFill>
                </a:rPr>
                <a:t>此外，由于MPHC算法统一采用预定义的9个哈夫曼码字，对某一幅图像的合法接收者在解密该幅图像而获取了该幅图像编码码字的同时，也相当于获取了其它图像的编码码字，导致其它图像被非法获取解密的可能性增加.而本文方法</a:t>
              </a:r>
              <a:r>
                <a:rPr sz="1050" b="1">
                  <a:solidFill>
                    <a:schemeClr val="tx1">
                      <a:lumMod val="65000"/>
                      <a:lumOff val="35000"/>
                    </a:schemeClr>
                  </a:solidFill>
                </a:rPr>
                <a:t>对不同的图像采用不同的码字</a:t>
              </a:r>
              <a:r>
                <a:rPr sz="1050">
                  <a:solidFill>
                    <a:schemeClr val="tx1">
                      <a:lumMod val="65000"/>
                      <a:lumOff val="35000"/>
                    </a:schemeClr>
                  </a:solidFill>
                </a:rPr>
                <a:t>，这样无法从已解密的图像中来获取其它图像的编码码字，相对MPHC算法提高了编码安全性，即</a:t>
              </a:r>
              <a:r>
                <a:rPr sz="1050" b="1">
                  <a:solidFill>
                    <a:schemeClr val="tx1">
                      <a:lumMod val="65000"/>
                      <a:lumOff val="35000"/>
                    </a:schemeClr>
                  </a:solidFill>
                </a:rPr>
                <a:t>增强了信息嵌入过程的安全性</a:t>
              </a:r>
              <a:r>
                <a:rPr sz="1050">
                  <a:solidFill>
                    <a:schemeClr val="tx1">
                      <a:lumMod val="65000"/>
                      <a:lumOff val="35000"/>
                    </a:schemeClr>
                  </a:solidFill>
                </a:rPr>
                <a:t>.</a:t>
              </a:r>
              <a:endParaRPr sz="1050">
                <a:solidFill>
                  <a:schemeClr val="tx1">
                    <a:lumMod val="65000"/>
                    <a:lumOff val="35000"/>
                  </a:schemeClr>
                </a:solidFill>
              </a:endParaRPr>
            </a:p>
            <a:p>
              <a:pPr marL="171450" indent="-171450">
                <a:lnSpc>
                  <a:spcPct val="150000"/>
                </a:lnSpc>
                <a:buFont typeface="Arial" panose="020B0604020202020204" pitchFamily="34" charset="0"/>
                <a:buChar char="•"/>
              </a:pPr>
              <a:endParaRPr sz="1050">
                <a:solidFill>
                  <a:schemeClr val="tx1">
                    <a:lumMod val="65000"/>
                    <a:lumOff val="35000"/>
                  </a:schemeClr>
                </a:solidFill>
              </a:endParaRPr>
            </a:p>
          </p:txBody>
        </p:sp>
      </p:grpSp>
      <p:pic>
        <p:nvPicPr>
          <p:cNvPr id="7" name="图片 6"/>
          <p:cNvPicPr>
            <a:picLocks noChangeAspect="1"/>
          </p:cNvPicPr>
          <p:nvPr/>
        </p:nvPicPr>
        <p:blipFill>
          <a:blip r:embed="rId6"/>
          <a:stretch>
            <a:fillRect/>
          </a:stretch>
        </p:blipFill>
        <p:spPr>
          <a:xfrm>
            <a:off x="681990" y="3193415"/>
            <a:ext cx="7552055" cy="1473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5544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实验结果分析</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grpSp>
        <p:nvGrpSpPr>
          <p:cNvPr id="5" name="组合 4"/>
          <p:cNvGrpSpPr/>
          <p:nvPr>
            <p:custDataLst>
              <p:tags r:id="rId1"/>
            </p:custDataLst>
          </p:nvPr>
        </p:nvGrpSpPr>
        <p:grpSpPr>
          <a:xfrm>
            <a:off x="137160" y="755650"/>
            <a:ext cx="8868410" cy="2143761"/>
            <a:chOff x="545299" y="1569913"/>
            <a:chExt cx="3818272" cy="766541"/>
          </a:xfrm>
        </p:grpSpPr>
        <p:grpSp>
          <p:nvGrpSpPr>
            <p:cNvPr id="2" name="组合 1"/>
            <p:cNvGrpSpPr/>
            <p:nvPr/>
          </p:nvGrpSpPr>
          <p:grpSpPr>
            <a:xfrm>
              <a:off x="545299" y="1569913"/>
              <a:ext cx="3818272" cy="766541"/>
              <a:chOff x="541236" y="1374932"/>
              <a:chExt cx="3610457" cy="647513"/>
            </a:xfrm>
          </p:grpSpPr>
          <p:sp>
            <p:nvSpPr>
              <p:cNvPr id="29" name="矩形 28"/>
              <p:cNvSpPr/>
              <p:nvPr>
                <p:custDataLst>
                  <p:tags r:id="rId2"/>
                </p:custDataLst>
              </p:nvPr>
            </p:nvSpPr>
            <p:spPr>
              <a:xfrm>
                <a:off x="603539" y="1374932"/>
                <a:ext cx="3548154" cy="64751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3"/>
                </p:custDataLst>
              </p:nvPr>
            </p:nvSpPr>
            <p:spPr>
              <a:xfrm>
                <a:off x="541236" y="1374932"/>
                <a:ext cx="62303" cy="64751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custDataLst>
                <p:tags r:id="rId4"/>
              </p:custDataLst>
            </p:nvPr>
          </p:nvSpPr>
          <p:spPr bwMode="auto">
            <a:xfrm>
              <a:off x="737738" y="1595302"/>
              <a:ext cx="1449793" cy="131692"/>
            </a:xfrm>
            <a:prstGeom prst="rect">
              <a:avLst/>
            </a:prstGeom>
            <a:noFill/>
          </p:spPr>
          <p:txBody>
            <a:bodyPr wrap="square">
              <a:spAutoFit/>
            </a:bodyPr>
            <a:lstStyle/>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性能分析</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custDataLst>
                <p:tags r:id="rId5"/>
              </p:custDataLst>
            </p:nvPr>
          </p:nvSpPr>
          <p:spPr>
            <a:xfrm>
              <a:off x="611092" y="1697213"/>
              <a:ext cx="3588625" cy="639162"/>
            </a:xfrm>
            <a:prstGeom prst="rect">
              <a:avLst/>
            </a:prstGeom>
          </p:spPr>
          <p:txBody>
            <a:bodyPr wrap="square">
              <a:spAutoFit/>
            </a:bodyPr>
            <a:lstStyle/>
            <a:p>
              <a:pPr marL="171450" indent="-171450">
                <a:lnSpc>
                  <a:spcPct val="150000"/>
                </a:lnSpc>
                <a:buFont typeface="Arial" panose="020B0604020202020204" pitchFamily="34" charset="0"/>
                <a:buChar char="•"/>
              </a:pPr>
              <a:r>
                <a:rPr sz="1050">
                  <a:solidFill>
                    <a:schemeClr val="tx1">
                      <a:lumMod val="65000"/>
                      <a:lumOff val="35000"/>
                    </a:schemeClr>
                  </a:solidFill>
                </a:rPr>
                <a:t>位图信息除了编码后的Lm位二进制序列，还包括用于存储哈夫曼码表中码字h</a:t>
              </a:r>
              <a:r>
                <a:rPr lang="en-US" sz="1050">
                  <a:solidFill>
                    <a:schemeClr val="tx1">
                      <a:lumMod val="65000"/>
                      <a:lumOff val="35000"/>
                    </a:schemeClr>
                  </a:solidFill>
                </a:rPr>
                <a:t>t</a:t>
              </a:r>
              <a:r>
                <a:rPr sz="1050">
                  <a:solidFill>
                    <a:schemeClr val="tx1">
                      <a:lumMod val="65000"/>
                      <a:lumOff val="35000"/>
                    </a:schemeClr>
                  </a:solidFill>
                </a:rPr>
                <a:t>与实际标记值t的对应关系和整数Lm对应二进制形式的附加信息.表8给出了5幅测试图像的总嵌入容量、位图信息和有效载荷</a:t>
              </a:r>
              <a:r>
                <a:rPr lang="en-US" sz="1050">
                  <a:solidFill>
                    <a:schemeClr val="tx1">
                      <a:lumMod val="65000"/>
                      <a:lumOff val="35000"/>
                    </a:schemeClr>
                  </a:solidFill>
                </a:rPr>
                <a:t>.</a:t>
              </a:r>
              <a:endParaRPr lang="en-US" sz="1050">
                <a:solidFill>
                  <a:schemeClr val="tx1">
                    <a:lumMod val="65000"/>
                    <a:lumOff val="35000"/>
                  </a:schemeClr>
                </a:solidFill>
              </a:endParaRPr>
            </a:p>
            <a:p>
              <a:pPr marL="171450" indent="-171450">
                <a:lnSpc>
                  <a:spcPct val="150000"/>
                </a:lnSpc>
                <a:buFont typeface="Arial" panose="020B0604020202020204" pitchFamily="34" charset="0"/>
                <a:buChar char="•"/>
              </a:pPr>
              <a:r>
                <a:rPr sz="1050">
                  <a:solidFill>
                    <a:schemeClr val="tx1">
                      <a:lumMod val="65000"/>
                      <a:lumOff val="35000"/>
                    </a:schemeClr>
                  </a:solidFill>
                </a:rPr>
                <a:t>仍以Lena图像为例，MPHC算法位图信息中的附加信息为52bits,而本文自适应于图像内容编码，要用更多的位来存储哈夫曼码表中码字</a:t>
              </a:r>
              <a:r>
                <a:rPr lang="en-US" sz="1050">
                  <a:solidFill>
                    <a:schemeClr val="tx1">
                      <a:lumMod val="65000"/>
                      <a:lumOff val="35000"/>
                    </a:schemeClr>
                  </a:solidFill>
                </a:rPr>
                <a:t>ht</a:t>
              </a:r>
              <a:r>
                <a:rPr sz="1050">
                  <a:solidFill>
                    <a:schemeClr val="tx1">
                      <a:lumMod val="65000"/>
                      <a:lumOff val="35000"/>
                    </a:schemeClr>
                  </a:solidFill>
                </a:rPr>
                <a:t>与实际标记值t的对应关系，共有87bits附加信息，其中36 bits(4X9=36,每个码字长度用4bits存储)用于存储9个码字的长度，31 bits用于存储自适应的9个码字信息，另20bits用于存储整数Lm对应的二进制形式.由表8可知，在MPHC算法中，Lena图像最后的净嵌入容量为677212 bits,即嵌入率为2.583bpp,而本文算法的净嵌入容量为686110 bits,即嵌入率为2.617bpp.其它几幅标准测试图像的结果，如表8所示，</a:t>
              </a:r>
              <a:r>
                <a:rPr sz="1050" b="1">
                  <a:solidFill>
                    <a:schemeClr val="tx1">
                      <a:lumMod val="65000"/>
                      <a:lumOff val="35000"/>
                    </a:schemeClr>
                  </a:solidFill>
                </a:rPr>
                <a:t>本文算法的有效载荷比MPHC算法均有提高</a:t>
              </a:r>
              <a:r>
                <a:rPr lang="zh-CN" sz="1050">
                  <a:solidFill>
                    <a:schemeClr val="tx1">
                      <a:lumMod val="65000"/>
                      <a:lumOff val="35000"/>
                    </a:schemeClr>
                  </a:solidFill>
                </a:rPr>
                <a:t>。</a:t>
              </a:r>
              <a:endParaRPr lang="zh-CN" sz="1050">
                <a:solidFill>
                  <a:schemeClr val="tx1">
                    <a:lumMod val="65000"/>
                    <a:lumOff val="35000"/>
                  </a:schemeClr>
                </a:solidFill>
              </a:endParaRPr>
            </a:p>
          </p:txBody>
        </p:sp>
      </p:grpSp>
      <p:pic>
        <p:nvPicPr>
          <p:cNvPr id="6" name="图片 5"/>
          <p:cNvPicPr>
            <a:picLocks noChangeAspect="1"/>
          </p:cNvPicPr>
          <p:nvPr/>
        </p:nvPicPr>
        <p:blipFill>
          <a:blip r:embed="rId6"/>
          <a:stretch>
            <a:fillRect/>
          </a:stretch>
        </p:blipFill>
        <p:spPr>
          <a:xfrm>
            <a:off x="965200" y="3193415"/>
            <a:ext cx="7366000" cy="16306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5544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实验结果分析</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grpSp>
        <p:nvGrpSpPr>
          <p:cNvPr id="5" name="组合 4"/>
          <p:cNvGrpSpPr/>
          <p:nvPr>
            <p:custDataLst>
              <p:tags r:id="rId1"/>
            </p:custDataLst>
          </p:nvPr>
        </p:nvGrpSpPr>
        <p:grpSpPr>
          <a:xfrm>
            <a:off x="136526" y="727710"/>
            <a:ext cx="8869044" cy="2268219"/>
            <a:chOff x="545026" y="1569913"/>
            <a:chExt cx="3818545" cy="877130"/>
          </a:xfrm>
        </p:grpSpPr>
        <p:grpSp>
          <p:nvGrpSpPr>
            <p:cNvPr id="2" name="组合 1"/>
            <p:cNvGrpSpPr/>
            <p:nvPr/>
          </p:nvGrpSpPr>
          <p:grpSpPr>
            <a:xfrm>
              <a:off x="545026" y="1569913"/>
              <a:ext cx="3818545" cy="877130"/>
              <a:chOff x="540978" y="1374932"/>
              <a:chExt cx="3610715" cy="740930"/>
            </a:xfrm>
          </p:grpSpPr>
          <p:sp>
            <p:nvSpPr>
              <p:cNvPr id="29" name="矩形 28"/>
              <p:cNvSpPr/>
              <p:nvPr>
                <p:custDataLst>
                  <p:tags r:id="rId2"/>
                </p:custDataLst>
              </p:nvPr>
            </p:nvSpPr>
            <p:spPr>
              <a:xfrm>
                <a:off x="603539" y="1374932"/>
                <a:ext cx="3548154" cy="74093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3"/>
                </p:custDataLst>
              </p:nvPr>
            </p:nvSpPr>
            <p:spPr>
              <a:xfrm>
                <a:off x="540978" y="1374932"/>
                <a:ext cx="62561" cy="74072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custDataLst>
                <p:tags r:id="rId4"/>
              </p:custDataLst>
            </p:nvPr>
          </p:nvSpPr>
          <p:spPr bwMode="auto">
            <a:xfrm>
              <a:off x="737738" y="1595302"/>
              <a:ext cx="1449793" cy="142423"/>
            </a:xfrm>
            <a:prstGeom prst="rect">
              <a:avLst/>
            </a:prstGeom>
            <a:noFill/>
          </p:spPr>
          <p:txBody>
            <a:bodyPr wrap="square">
              <a:spAutoFit/>
            </a:bodyPr>
            <a:lstStyle/>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性能分析</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custDataLst>
                <p:tags r:id="rId5"/>
              </p:custDataLst>
            </p:nvPr>
          </p:nvSpPr>
          <p:spPr>
            <a:xfrm>
              <a:off x="611188" y="1697291"/>
              <a:ext cx="3694696" cy="749441"/>
            </a:xfrm>
            <a:prstGeom prst="rect">
              <a:avLst/>
            </a:prstGeom>
          </p:spPr>
          <p:txBody>
            <a:bodyPr wrap="square">
              <a:spAutoFit/>
            </a:bodyPr>
            <a:lstStyle/>
            <a:p>
              <a:pPr marL="171450" indent="-171450">
                <a:lnSpc>
                  <a:spcPct val="150000"/>
                </a:lnSpc>
                <a:buFont typeface="Arial" panose="020B0604020202020204" pitchFamily="34" charset="0"/>
                <a:buChar char="•"/>
              </a:pPr>
              <a:r>
                <a:rPr sz="1000">
                  <a:solidFill>
                    <a:schemeClr val="tx1">
                      <a:lumMod val="65000"/>
                      <a:lumOff val="35000"/>
                    </a:schemeClr>
                  </a:solidFill>
                </a:rPr>
                <a:t>为了不受选取测试图像随机性的影响，表9给出了三个数据集的测试结果。对于</a:t>
              </a:r>
              <a:r>
                <a:rPr sz="1000" b="1">
                  <a:solidFill>
                    <a:schemeClr val="tx1">
                      <a:lumMod val="65000"/>
                      <a:lumOff val="35000"/>
                    </a:schemeClr>
                  </a:solidFill>
                </a:rPr>
                <a:t>纹理平滑的图像</a:t>
              </a:r>
              <a:r>
                <a:rPr sz="1000">
                  <a:solidFill>
                    <a:schemeClr val="tx1">
                      <a:lumMod val="65000"/>
                      <a:lumOff val="35000"/>
                    </a:schemeClr>
                  </a:solidFill>
                </a:rPr>
                <a:t>来说，</a:t>
              </a:r>
              <a:r>
                <a:rPr sz="1000" b="1">
                  <a:solidFill>
                    <a:schemeClr val="tx1">
                      <a:lumMod val="65000"/>
                      <a:lumOff val="35000"/>
                    </a:schemeClr>
                  </a:solidFill>
                </a:rPr>
                <a:t>位图中的标记值大概率分布在偏大的6、7和8值上，有效载荷较大.相反</a:t>
              </a:r>
              <a:r>
                <a:rPr sz="1000">
                  <a:solidFill>
                    <a:schemeClr val="tx1">
                      <a:lumMod val="65000"/>
                      <a:lumOff val="35000"/>
                    </a:schemeClr>
                  </a:solidFill>
                </a:rPr>
                <a:t>，对于</a:t>
              </a:r>
              <a:r>
                <a:rPr sz="1000" b="1">
                  <a:solidFill>
                    <a:schemeClr val="tx1">
                      <a:lumMod val="65000"/>
                      <a:lumOff val="35000"/>
                    </a:schemeClr>
                  </a:solidFill>
                </a:rPr>
                <a:t>纹理粗糙的图像</a:t>
              </a:r>
              <a:r>
                <a:rPr sz="1000">
                  <a:solidFill>
                    <a:schemeClr val="tx1">
                      <a:lumMod val="65000"/>
                      <a:lumOff val="35000"/>
                    </a:schemeClr>
                  </a:solidFill>
                </a:rPr>
                <a:t>，位图中的标记值大概率分布在偏小的0、1、2值上，有效载荷较小，如在数据集BOSSBase中，嵌入率在最佳情况下为6.856 bpp,而在最差情况下仅有0.674bpp.同样，数据集BOWS-2中嵌入率在最佳情况下为6.419bpp,最差情况下为0.667bpp;数据集UCID中嵌入率在最佳情况下为5.330bpp,最差情况下为0.458bpp.三个数据集的平均</a:t>
              </a:r>
              <a:r>
                <a:rPr lang="zh-CN" altLang="en-US" sz="1000">
                  <a:solidFill>
                    <a:schemeClr val="tx1">
                      <a:lumMod val="65000"/>
                      <a:lumOff val="35000"/>
                    </a:schemeClr>
                  </a:solidFill>
                </a:rPr>
                <a:t>嵌入</a:t>
              </a:r>
              <a:r>
                <a:rPr sz="1000">
                  <a:solidFill>
                    <a:schemeClr val="tx1">
                      <a:lumMod val="65000"/>
                      <a:lumOff val="35000"/>
                    </a:schemeClr>
                  </a:solidFill>
                </a:rPr>
                <a:t>率分别为3.451 bpp、3.308 bpp和2.748 bpp.</a:t>
              </a:r>
              <a:endParaRPr sz="1000">
                <a:solidFill>
                  <a:schemeClr val="tx1">
                    <a:lumMod val="65000"/>
                    <a:lumOff val="35000"/>
                  </a:schemeClr>
                </a:solidFill>
              </a:endParaRPr>
            </a:p>
            <a:p>
              <a:pPr marL="171450" indent="-171450">
                <a:lnSpc>
                  <a:spcPct val="150000"/>
                </a:lnSpc>
                <a:buFont typeface="Arial" panose="020B0604020202020204" pitchFamily="34" charset="0"/>
                <a:buChar char="•"/>
              </a:pPr>
              <a:r>
                <a:rPr sz="1000" b="1">
                  <a:solidFill>
                    <a:schemeClr val="tx1">
                      <a:lumMod val="65000"/>
                      <a:lumOff val="35000"/>
                    </a:schemeClr>
                  </a:solidFill>
                </a:rPr>
                <a:t>相对MPHC算法，三个数据集的最高嵌入率、最低嵌入率和平均嵌入率均有所提高</a:t>
              </a:r>
              <a:r>
                <a:rPr sz="1000">
                  <a:solidFill>
                    <a:schemeClr val="tx1">
                      <a:lumMod val="65000"/>
                      <a:lumOff val="35000"/>
                    </a:schemeClr>
                  </a:solidFill>
                </a:rPr>
                <a:t>，尤其是对纹理平滑的图像，在最佳情况下，本文算法的嵌</a:t>
              </a:r>
              <a:r>
                <a:rPr lang="zh-CN" sz="1000">
                  <a:solidFill>
                    <a:schemeClr val="tx1">
                      <a:lumMod val="65000"/>
                      <a:lumOff val="35000"/>
                    </a:schemeClr>
                  </a:solidFill>
                </a:rPr>
                <a:t>入</a:t>
              </a:r>
              <a:r>
                <a:rPr sz="1000">
                  <a:solidFill>
                    <a:schemeClr val="tx1">
                      <a:lumMod val="65000"/>
                      <a:lumOff val="35000"/>
                    </a:schemeClr>
                  </a:solidFill>
                </a:rPr>
                <a:t>率比MPHC算法分别高出0.958 bpp、0.797 bpp和0.320 bpp.在最差情况下，本文算法的嵌入率比MPHC算法也分别高出0.01 bpp,0.039 bpp和0.061bpp.平均嵌入率比MPHC算法分别提高了0.09 bpp,0.062 bpp和0.06 bpp.另表9中的PSNR→+∞和SSIM=1,说明</a:t>
              </a:r>
              <a:r>
                <a:rPr sz="1000" b="1">
                  <a:solidFill>
                    <a:schemeClr val="tx1">
                      <a:lumMod val="65000"/>
                      <a:lumOff val="35000"/>
                    </a:schemeClr>
                  </a:solidFill>
                </a:rPr>
                <a:t>只要拥有图像加密密钥，本文</a:t>
              </a:r>
              <a:r>
                <a:rPr sz="1000">
                  <a:solidFill>
                    <a:schemeClr val="tx1">
                      <a:lumMod val="65000"/>
                      <a:lumOff val="35000"/>
                    </a:schemeClr>
                  </a:solidFill>
                </a:rPr>
                <a:t>和MPHC</a:t>
              </a:r>
              <a:r>
                <a:rPr sz="1000" b="1">
                  <a:solidFill>
                    <a:schemeClr val="tx1">
                      <a:lumMod val="65000"/>
                      <a:lumOff val="35000"/>
                    </a:schemeClr>
                  </a:solidFill>
                </a:rPr>
                <a:t>算法都可以实现对原始明文图像的无损恢复</a:t>
              </a:r>
              <a:endParaRPr sz="1000" b="1">
                <a:solidFill>
                  <a:schemeClr val="tx1">
                    <a:lumMod val="65000"/>
                    <a:lumOff val="35000"/>
                  </a:schemeClr>
                </a:solidFill>
              </a:endParaRPr>
            </a:p>
          </p:txBody>
        </p:sp>
      </p:grpSp>
      <p:pic>
        <p:nvPicPr>
          <p:cNvPr id="7" name="图片 6"/>
          <p:cNvPicPr>
            <a:picLocks noChangeAspect="1"/>
          </p:cNvPicPr>
          <p:nvPr/>
        </p:nvPicPr>
        <p:blipFill>
          <a:blip r:embed="rId6"/>
          <a:stretch>
            <a:fillRect/>
          </a:stretch>
        </p:blipFill>
        <p:spPr>
          <a:xfrm>
            <a:off x="1424940" y="3042285"/>
            <a:ext cx="6445885" cy="21297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15544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实验结果分析</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RESEARCH METHODS AND PROCESSES</a:t>
            </a:r>
            <a:endParaRPr lang="en-US" altLang="zh-CN" sz="500">
              <a:solidFill>
                <a:schemeClr val="bg1"/>
              </a:solidFill>
              <a:latin typeface="Arial" panose="020B0604020202020204"/>
            </a:endParaRPr>
          </a:p>
        </p:txBody>
      </p:sp>
      <p:grpSp>
        <p:nvGrpSpPr>
          <p:cNvPr id="5" name="组合 4"/>
          <p:cNvGrpSpPr/>
          <p:nvPr>
            <p:custDataLst>
              <p:tags r:id="rId1"/>
            </p:custDataLst>
          </p:nvPr>
        </p:nvGrpSpPr>
        <p:grpSpPr>
          <a:xfrm>
            <a:off x="93980" y="858520"/>
            <a:ext cx="4161155" cy="3987800"/>
            <a:chOff x="505864" y="1569913"/>
            <a:chExt cx="3800295" cy="1542099"/>
          </a:xfrm>
        </p:grpSpPr>
        <p:grpSp>
          <p:nvGrpSpPr>
            <p:cNvPr id="2" name="组合 1"/>
            <p:cNvGrpSpPr/>
            <p:nvPr/>
          </p:nvGrpSpPr>
          <p:grpSpPr>
            <a:xfrm>
              <a:off x="505864" y="1569913"/>
              <a:ext cx="3800295" cy="1542099"/>
              <a:chOff x="503947" y="1374932"/>
              <a:chExt cx="3593458" cy="1302643"/>
            </a:xfrm>
          </p:grpSpPr>
          <p:sp>
            <p:nvSpPr>
              <p:cNvPr id="29" name="矩形 28"/>
              <p:cNvSpPr/>
              <p:nvPr>
                <p:custDataLst>
                  <p:tags r:id="rId2"/>
                </p:custDataLst>
              </p:nvPr>
            </p:nvSpPr>
            <p:spPr>
              <a:xfrm>
                <a:off x="603750" y="1374932"/>
                <a:ext cx="3493655" cy="130264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3"/>
                </p:custDataLst>
              </p:nvPr>
            </p:nvSpPr>
            <p:spPr>
              <a:xfrm>
                <a:off x="503947" y="1374932"/>
                <a:ext cx="99803" cy="130243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custDataLst>
                <p:tags r:id="rId4"/>
              </p:custDataLst>
            </p:nvPr>
          </p:nvSpPr>
          <p:spPr bwMode="auto">
            <a:xfrm>
              <a:off x="737836" y="1595205"/>
              <a:ext cx="2472250" cy="142423"/>
            </a:xfrm>
            <a:prstGeom prst="rect">
              <a:avLst/>
            </a:prstGeom>
            <a:noFill/>
          </p:spPr>
          <p:txBody>
            <a:bodyPr wrap="square">
              <a:spAutoFit/>
            </a:bodyPr>
            <a:lstStyle/>
            <a:p>
              <a:pPr>
                <a:defRPr/>
              </a:pPr>
              <a:r>
                <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与其它同类算法的对比</a:t>
              </a:r>
              <a:endParaRPr lang="zh-CN" altLang="en-US"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p:cNvSpPr/>
            <p:nvPr>
              <p:custDataLst>
                <p:tags r:id="rId5"/>
              </p:custDataLst>
            </p:nvPr>
          </p:nvSpPr>
          <p:spPr>
            <a:xfrm>
              <a:off x="611188" y="1697291"/>
              <a:ext cx="3694696" cy="1374138"/>
            </a:xfrm>
            <a:prstGeom prst="rect">
              <a:avLst/>
            </a:prstGeom>
          </p:spPr>
          <p:txBody>
            <a:bodyPr wrap="square">
              <a:spAutoFit/>
            </a:bodyPr>
            <a:lstStyle/>
            <a:p>
              <a:pPr marL="171450" indent="-171450">
                <a:lnSpc>
                  <a:spcPct val="150000"/>
                </a:lnSpc>
                <a:buFont typeface="Arial" panose="020B0604020202020204" pitchFamily="34" charset="0"/>
                <a:buChar char="•"/>
              </a:pPr>
              <a:r>
                <a:rPr sz="1000">
                  <a:solidFill>
                    <a:schemeClr val="tx1">
                      <a:lumMod val="65000"/>
                      <a:lumOff val="35000"/>
                    </a:schemeClr>
                  </a:solidFill>
                </a:rPr>
                <a:t>图12和图13给出了本文和其它5种同类算法的对比结果，为了客观公平比较，</a:t>
              </a:r>
              <a:r>
                <a:rPr sz="1000" b="1">
                  <a:solidFill>
                    <a:schemeClr val="tx1">
                      <a:lumMod val="65000"/>
                      <a:lumOff val="35000"/>
                    </a:schemeClr>
                  </a:solidFill>
                </a:rPr>
                <a:t>设置最佳参数</a:t>
              </a:r>
              <a:r>
                <a:rPr sz="1000">
                  <a:solidFill>
                    <a:schemeClr val="tx1">
                      <a:lumMod val="65000"/>
                      <a:lumOff val="35000"/>
                    </a:schemeClr>
                  </a:solidFill>
                </a:rPr>
                <a:t>以使得对比算法能获得更好的性能，仿真实验中将PBTL算法的参数α和β分别设置为5和2.块大小设置为3</a:t>
              </a:r>
              <a:r>
                <a:rPr lang="zh-CN" sz="1000">
                  <a:solidFill>
                    <a:schemeClr val="tx1">
                      <a:lumMod val="65000"/>
                      <a:lumOff val="35000"/>
                    </a:schemeClr>
                  </a:solidFill>
                </a:rPr>
                <a:t>×</a:t>
              </a:r>
              <a:r>
                <a:rPr sz="1000">
                  <a:solidFill>
                    <a:schemeClr val="tx1">
                      <a:lumMod val="65000"/>
                      <a:lumOff val="35000"/>
                    </a:schemeClr>
                  </a:solidFill>
                </a:rPr>
                <a:t>3,IPBTL算法中的</a:t>
              </a:r>
              <a:r>
                <a:rPr sz="1000">
                  <a:solidFill>
                    <a:schemeClr val="tx1">
                      <a:lumMod val="65000"/>
                      <a:lumOff val="35000"/>
                    </a:schemeClr>
                  </a:solidFill>
                  <a:sym typeface="+mn-ea"/>
                </a:rPr>
                <a:t>α</a:t>
              </a:r>
              <a:r>
                <a:rPr sz="1000">
                  <a:solidFill>
                    <a:schemeClr val="tx1">
                      <a:lumMod val="65000"/>
                      <a:lumOff val="35000"/>
                    </a:schemeClr>
                  </a:solidFill>
                </a:rPr>
                <a:t>和β同样设置为5和2,ERLO-BMPR算法中块的大小设置为4×4,并且固定码字长度设置为3.</a:t>
              </a:r>
              <a:endParaRPr sz="1000">
                <a:solidFill>
                  <a:schemeClr val="tx1">
                    <a:lumMod val="65000"/>
                    <a:lumOff val="35000"/>
                  </a:schemeClr>
                </a:solidFill>
              </a:endParaRPr>
            </a:p>
            <a:p>
              <a:pPr marL="171450" indent="-171450">
                <a:lnSpc>
                  <a:spcPct val="150000"/>
                </a:lnSpc>
                <a:buFont typeface="Arial" panose="020B0604020202020204" pitchFamily="34" charset="0"/>
                <a:buChar char="•"/>
              </a:pPr>
              <a:r>
                <a:rPr sz="1000">
                  <a:solidFill>
                    <a:schemeClr val="tx1">
                      <a:lumMod val="65000"/>
                      <a:lumOff val="35000"/>
                    </a:schemeClr>
                  </a:solidFill>
                </a:rPr>
                <a:t>图12对5幅标准测试图像的嵌入率进行比较，在EPE-HCRDH方法中，腋入率小于1bpp,这是因为EPE-HCRDH算法只替换了一位MSB来微入秘密信息，TMP算法通过替换2位MSB,使得嵌入率可高于1 bpp.PBTL算法、ERLC-BMPR算法和IPBTL算法在5幅标准测试图像上都获得了较高的嵌入率，而本文采用自适应的哈夫曼码字编码来压缩位图，只有Lena图像的嵌入率略逊于IPBTL算法，其它测试图像，包括纹理粗糙的Baboon图像，</a:t>
              </a:r>
              <a:r>
                <a:rPr sz="1000" b="1">
                  <a:solidFill>
                    <a:schemeClr val="tx1">
                      <a:lumMod val="65000"/>
                      <a:lumOff val="35000"/>
                    </a:schemeClr>
                  </a:solidFill>
                </a:rPr>
                <a:t>相对同类算法，本文算法均获得了最高</a:t>
              </a:r>
              <a:r>
                <a:rPr lang="zh-CN" sz="1000" b="1">
                  <a:solidFill>
                    <a:schemeClr val="tx1">
                      <a:lumMod val="65000"/>
                      <a:lumOff val="35000"/>
                    </a:schemeClr>
                  </a:solidFill>
                </a:rPr>
                <a:t>嵌</a:t>
              </a:r>
              <a:r>
                <a:rPr sz="1000" b="1">
                  <a:solidFill>
                    <a:schemeClr val="tx1">
                      <a:lumMod val="65000"/>
                      <a:lumOff val="35000"/>
                    </a:schemeClr>
                  </a:solidFill>
                </a:rPr>
                <a:t>入率</a:t>
              </a:r>
              <a:r>
                <a:rPr sz="1000">
                  <a:solidFill>
                    <a:schemeClr val="tx1">
                      <a:lumMod val="65000"/>
                      <a:lumOff val="35000"/>
                    </a:schemeClr>
                  </a:solidFill>
                </a:rPr>
                <a:t>.图13比较了本文和该5类算法在三个数据集上的平均嵌入率。如图13所示。本文算法均取得了最高嵌</a:t>
              </a:r>
              <a:r>
                <a:rPr lang="zh-CN" sz="1000">
                  <a:solidFill>
                    <a:schemeClr val="tx1">
                      <a:lumMod val="65000"/>
                      <a:lumOff val="35000"/>
                    </a:schemeClr>
                  </a:solidFill>
                </a:rPr>
                <a:t>入</a:t>
              </a:r>
              <a:r>
                <a:rPr sz="1000">
                  <a:solidFill>
                    <a:schemeClr val="tx1">
                      <a:lumMod val="65000"/>
                      <a:lumOff val="35000"/>
                    </a:schemeClr>
                  </a:solidFill>
                </a:rPr>
                <a:t>率，进一步说明了本文算法具有更好的性能。</a:t>
              </a:r>
              <a:endParaRPr sz="1000">
                <a:solidFill>
                  <a:schemeClr val="tx1">
                    <a:lumMod val="65000"/>
                    <a:lumOff val="35000"/>
                  </a:schemeClr>
                </a:solidFill>
              </a:endParaRPr>
            </a:p>
          </p:txBody>
        </p:sp>
      </p:grpSp>
      <p:pic>
        <p:nvPicPr>
          <p:cNvPr id="8" name="图片 7"/>
          <p:cNvPicPr>
            <a:picLocks noChangeAspect="1"/>
          </p:cNvPicPr>
          <p:nvPr/>
        </p:nvPicPr>
        <p:blipFill>
          <a:blip r:embed="rId6"/>
          <a:stretch>
            <a:fillRect/>
          </a:stretch>
        </p:blipFill>
        <p:spPr>
          <a:xfrm>
            <a:off x="4528820" y="1038225"/>
            <a:ext cx="3580130" cy="36379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bwMode="auto">
          <a:xfrm>
            <a:off x="3108959" y="2175128"/>
            <a:ext cx="2926080" cy="645160"/>
          </a:xfrm>
          <a:prstGeom prst="rect">
            <a:avLst/>
          </a:prstGeom>
          <a:ln>
            <a:noFill/>
          </a:ln>
        </p:spPr>
        <p:txBody>
          <a:bodyPr wrap="none">
            <a:spAutoFit/>
          </a:bodyPr>
          <a:lstStyle/>
          <a:p>
            <a:pPr algn="ctr">
              <a:defRPr/>
            </a:pPr>
            <a:r>
              <a:rPr lang="zh-CN" altLang="en-US" sz="36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感谢批评指正</a:t>
            </a:r>
            <a:endParaRPr lang="zh-CN" altLang="en-US" sz="36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2893316" y="2800482"/>
            <a:ext cx="3357369" cy="276999"/>
          </a:xfrm>
          <a:prstGeom prst="rect">
            <a:avLst/>
          </a:prstGeom>
          <a:ln>
            <a:noFill/>
          </a:ln>
        </p:spPr>
        <p:txBody>
          <a:bodyPr wrap="square">
            <a:spAutoFit/>
          </a:bodyPr>
          <a:lstStyle/>
          <a:p>
            <a:pPr algn="dist"/>
            <a:r>
              <a:rPr lang="en-US" altLang="zh-CN" sz="1200">
                <a:solidFill>
                  <a:schemeClr val="accent1"/>
                </a:solidFill>
                <a:latin typeface="+mj-lt"/>
              </a:rPr>
              <a:t>THANK YOU FOR YOUR CRITICISM</a:t>
            </a:r>
            <a:endParaRPr lang="en-US" altLang="zh-CN" sz="1200">
              <a:solidFill>
                <a:schemeClr val="accent1"/>
              </a:solidFill>
              <a:latin typeface="+mj-lt"/>
            </a:endParaRPr>
          </a:p>
        </p:txBody>
      </p:sp>
      <p:grpSp>
        <p:nvGrpSpPr>
          <p:cNvPr id="8" name="组合 7"/>
          <p:cNvGrpSpPr/>
          <p:nvPr/>
        </p:nvGrpSpPr>
        <p:grpSpPr>
          <a:xfrm>
            <a:off x="3871627" y="697233"/>
            <a:ext cx="1380181" cy="1380181"/>
            <a:chOff x="3669190" y="163559"/>
            <a:chExt cx="1808560" cy="1808560"/>
          </a:xfrm>
        </p:grpSpPr>
        <p:sp>
          <p:nvSpPr>
            <p:cNvPr id="24" name="椭圆 23"/>
            <p:cNvSpPr/>
            <p:nvPr/>
          </p:nvSpPr>
          <p:spPr>
            <a:xfrm>
              <a:off x="3669190" y="163559"/>
              <a:ext cx="1808560" cy="1808560"/>
            </a:xfrm>
            <a:prstGeom prst="ellipse">
              <a:avLst/>
            </a:prstGeom>
            <a:solidFill>
              <a:srgbClr val="42556C"/>
            </a:solidFill>
            <a:ln w="38100">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endParaRPr>
            </a:p>
          </p:txBody>
        </p:sp>
        <p:grpSp>
          <p:nvGrpSpPr>
            <p:cNvPr id="25" name="组合 24"/>
            <p:cNvGrpSpPr/>
            <p:nvPr/>
          </p:nvGrpSpPr>
          <p:grpSpPr>
            <a:xfrm>
              <a:off x="3975692" y="546428"/>
              <a:ext cx="1195557" cy="1042823"/>
              <a:chOff x="4675188" y="2882900"/>
              <a:chExt cx="360362" cy="314325"/>
            </a:xfrm>
            <a:solidFill>
              <a:schemeClr val="bg1"/>
            </a:solidFill>
          </p:grpSpPr>
          <p:sp>
            <p:nvSpPr>
              <p:cNvPr id="26"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accent1"/>
                  </a:solidFill>
                  <a:effectLst>
                    <a:outerShdw blurRad="38100" dist="38100" dir="2700000" algn="tl">
                      <a:srgbClr val="000000"/>
                    </a:outerShdw>
                  </a:effectLst>
                  <a:uLnTx/>
                  <a:uFillTx/>
                  <a:latin typeface="Gill Sans" charset="0"/>
                  <a:sym typeface="Gill Sans" charset="0"/>
                </a:endParaRPr>
              </a:p>
            </p:txBody>
          </p:sp>
          <p:sp>
            <p:nvSpPr>
              <p:cNvPr id="27"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accent1"/>
                  </a:solidFill>
                  <a:effectLst>
                    <a:outerShdw blurRad="38100" dist="38100" dir="2700000" algn="tl">
                      <a:srgbClr val="000000"/>
                    </a:outerShdw>
                  </a:effectLst>
                  <a:uLnTx/>
                  <a:uFillTx/>
                  <a:latin typeface="Gill Sans" charset="0"/>
                  <a:sym typeface="Gill Sans" charset="0"/>
                </a:endParaRPr>
              </a:p>
            </p:txBody>
          </p:sp>
          <p:sp>
            <p:nvSpPr>
              <p:cNvPr id="28"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accent1"/>
                  </a:solidFill>
                  <a:effectLst>
                    <a:outerShdw blurRad="38100" dist="38100" dir="2700000" algn="tl">
                      <a:srgbClr val="000000"/>
                    </a:outerShdw>
                  </a:effectLst>
                  <a:uLnTx/>
                  <a:uFillTx/>
                  <a:latin typeface="Gill Sans" charset="0"/>
                  <a:sym typeface="Gill Sans" charset="0"/>
                </a:endParaRPr>
              </a:p>
            </p:txBody>
          </p:sp>
        </p:grpSp>
      </p:grpSp>
      <p:sp>
        <p:nvSpPr>
          <p:cNvPr id="36" name="矩形 35"/>
          <p:cNvSpPr/>
          <p:nvPr/>
        </p:nvSpPr>
        <p:spPr>
          <a:xfrm>
            <a:off x="-1" y="3994298"/>
            <a:ext cx="9144000" cy="1149202"/>
          </a:xfrm>
          <a:prstGeom prst="rect">
            <a:avLst/>
          </a:prstGeom>
          <a:solidFill>
            <a:srgbClr val="425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120436" y="196713"/>
            <a:ext cx="8903127" cy="4750074"/>
            <a:chOff x="4818432" y="1309991"/>
            <a:chExt cx="4150469" cy="2503251"/>
          </a:xfrm>
        </p:grpSpPr>
        <p:sp>
          <p:nvSpPr>
            <p:cNvPr id="3" name="矩形 2"/>
            <p:cNvSpPr/>
            <p:nvPr/>
          </p:nvSpPr>
          <p:spPr>
            <a:xfrm>
              <a:off x="4818432" y="1309991"/>
              <a:ext cx="4150469" cy="25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 name="矩形 3"/>
            <p:cNvSpPr/>
            <p:nvPr/>
          </p:nvSpPr>
          <p:spPr>
            <a:xfrm>
              <a:off x="4876800" y="1367360"/>
              <a:ext cx="4020763" cy="23885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334645" y="1233170"/>
            <a:ext cx="3469640" cy="3468370"/>
          </a:xfrm>
          <a:prstGeom prst="rect">
            <a:avLst/>
          </a:prstGeom>
        </p:spPr>
        <p:txBody>
          <a:bodyPr wrap="square">
            <a:noAutofit/>
          </a:bodyPr>
          <a:lstStyle/>
          <a:p>
            <a:pPr>
              <a:lnSpc>
                <a:spcPct val="150000"/>
              </a:lnSpc>
            </a:pPr>
            <a:r>
              <a:rPr lang="en-US" altLang="zh-CN" sz="1200">
                <a:solidFill>
                  <a:schemeClr val="tx1">
                    <a:lumMod val="85000"/>
                    <a:lumOff val="15000"/>
                  </a:schemeClr>
                </a:solidFill>
                <a:sym typeface="+mn-ea"/>
              </a:rPr>
              <a:t>RDHEI是将秘密信息嵌入到加密图像而非明文图像，该技术首先利用图像加密算法对原始明文图像进行加密，然后将秘密信息嵌入到加密图像中，且保证嵌入的秘密信息能够正确提取，并且原始明文图像能够无损恢复.</a:t>
            </a:r>
            <a:endParaRPr lang="en-US" altLang="zh-CN" sz="1200">
              <a:solidFill>
                <a:schemeClr val="tx1">
                  <a:lumMod val="85000"/>
                  <a:lumOff val="15000"/>
                </a:schemeClr>
              </a:solidFill>
              <a:sym typeface="+mn-ea"/>
            </a:endParaRPr>
          </a:p>
          <a:p>
            <a:pPr>
              <a:lnSpc>
                <a:spcPct val="150000"/>
              </a:lnSpc>
            </a:pPr>
            <a:r>
              <a:rPr lang="en-US" altLang="zh-CN" sz="1200">
                <a:solidFill>
                  <a:schemeClr val="tx1">
                    <a:lumMod val="85000"/>
                    <a:lumOff val="15000"/>
                  </a:schemeClr>
                </a:solidFill>
                <a:sym typeface="+mn-ea"/>
              </a:rPr>
              <a:t>具体涉及到三方：内容所有者、信息隐藏者和接收者，原始图像提供者(即</a:t>
            </a:r>
            <a:r>
              <a:rPr lang="en-US" altLang="zh-CN" sz="1200" b="1">
                <a:solidFill>
                  <a:schemeClr val="tx1">
                    <a:lumMod val="85000"/>
                    <a:lumOff val="15000"/>
                  </a:schemeClr>
                </a:solidFill>
                <a:sym typeface="+mn-ea"/>
              </a:rPr>
              <a:t>内容所有者</a:t>
            </a:r>
            <a:r>
              <a:rPr lang="en-US" altLang="zh-CN" sz="1200">
                <a:solidFill>
                  <a:schemeClr val="tx1">
                    <a:lumMod val="85000"/>
                    <a:lumOff val="15000"/>
                  </a:schemeClr>
                </a:solidFill>
                <a:sym typeface="+mn-ea"/>
              </a:rPr>
              <a:t>)在将原始图像发送到云服务器之前对其进行加密.云服务管理者(即</a:t>
            </a:r>
            <a:r>
              <a:rPr lang="en-US" altLang="zh-CN" sz="1200" b="1">
                <a:solidFill>
                  <a:schemeClr val="tx1">
                    <a:lumMod val="85000"/>
                    <a:lumOff val="15000"/>
                  </a:schemeClr>
                </a:solidFill>
                <a:sym typeface="+mn-ea"/>
              </a:rPr>
              <a:t>信息隐藏者</a:t>
            </a:r>
            <a:r>
              <a:rPr lang="en-US" altLang="zh-CN" sz="1200">
                <a:solidFill>
                  <a:schemeClr val="tx1">
                    <a:lumMod val="85000"/>
                    <a:lumOff val="15000"/>
                  </a:schemeClr>
                </a:solidFill>
                <a:sym typeface="+mn-ea"/>
              </a:rPr>
              <a:t>)在不知道原始明文图像或加密密钥的情况下将秘密信息嵌入到加密图像中.对于合法的</a:t>
            </a:r>
            <a:r>
              <a:rPr lang="en-US" altLang="zh-CN" sz="1200" b="1">
                <a:solidFill>
                  <a:schemeClr val="tx1">
                    <a:lumMod val="85000"/>
                    <a:lumOff val="15000"/>
                  </a:schemeClr>
                </a:solidFill>
                <a:sym typeface="+mn-ea"/>
              </a:rPr>
              <a:t>接收方</a:t>
            </a:r>
            <a:r>
              <a:rPr lang="en-US" altLang="zh-CN" sz="1200">
                <a:solidFill>
                  <a:schemeClr val="tx1">
                    <a:lumMod val="85000"/>
                    <a:lumOff val="15000"/>
                  </a:schemeClr>
                </a:solidFill>
                <a:sym typeface="+mn-ea"/>
              </a:rPr>
              <a:t>，他既可以提取秘密信息，又可以恢复原始的明文图像</a:t>
            </a:r>
            <a:r>
              <a:rPr lang="zh-CN" altLang="en-US" sz="1200">
                <a:solidFill>
                  <a:schemeClr val="tx1">
                    <a:lumMod val="85000"/>
                    <a:lumOff val="15000"/>
                  </a:schemeClr>
                </a:solidFill>
                <a:sym typeface="+mn-ea"/>
              </a:rPr>
              <a:t>。</a:t>
            </a:r>
            <a:endParaRPr lang="zh-CN" altLang="en-US" sz="1200" kern="100">
              <a:solidFill>
                <a:schemeClr val="tx1">
                  <a:lumMod val="85000"/>
                  <a:lumOff val="15000"/>
                </a:schemeClr>
              </a:solidFill>
              <a:effectLst/>
              <a:latin typeface="Calibri" panose="020F0502020204030204" charset="0"/>
              <a:ea typeface="宋体" panose="02010600030101010101" pitchFamily="2" charset="-122"/>
              <a:cs typeface="Times New Roman" panose="02020603050405020304" pitchFamily="18" charset="0"/>
              <a:sym typeface="+mn-ea"/>
            </a:endParaRPr>
          </a:p>
        </p:txBody>
      </p:sp>
      <p:sp>
        <p:nvSpPr>
          <p:cNvPr id="6" name="矩形 5"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501849" y="446448"/>
            <a:ext cx="1491615" cy="583565"/>
          </a:xfrm>
          <a:prstGeom prst="rect">
            <a:avLst/>
          </a:prstGeom>
        </p:spPr>
        <p:txBody>
          <a:bodyPr wrap="none">
            <a:spAutoFit/>
          </a:bodyPr>
          <a:lstStyle/>
          <a:p>
            <a:pPr algn="ctr" fontAlgn="base">
              <a:spcBef>
                <a:spcPct val="0"/>
              </a:spcBef>
              <a:spcAft>
                <a:spcPct val="0"/>
              </a:spcAft>
              <a:defRPr/>
            </a:pPr>
            <a:r>
              <a:rPr lang="en-US" altLang="zh-CN" sz="3200" b="1">
                <a:solidFill>
                  <a:schemeClr val="accent1"/>
                </a:solidFill>
                <a:latin typeface="+mj-ea"/>
                <a:ea typeface="+mj-ea"/>
              </a:rPr>
              <a:t>RDHEI</a:t>
            </a:r>
            <a:endParaRPr lang="en-US" altLang="zh-CN" sz="3200" b="1">
              <a:solidFill>
                <a:schemeClr val="accent1"/>
              </a:solidFill>
              <a:latin typeface="+mj-ea"/>
              <a:ea typeface="+mj-ea"/>
            </a:endParaRPr>
          </a:p>
        </p:txBody>
      </p:sp>
      <p:sp>
        <p:nvSpPr>
          <p:cNvPr id="7" name="文本框 6"/>
          <p:cNvSpPr txBox="1"/>
          <p:nvPr/>
        </p:nvSpPr>
        <p:spPr>
          <a:xfrm>
            <a:off x="4572000" y="3709670"/>
            <a:ext cx="4069715" cy="245110"/>
          </a:xfrm>
          <a:prstGeom prst="rect">
            <a:avLst/>
          </a:prstGeom>
          <a:noFill/>
        </p:spPr>
        <p:txBody>
          <a:bodyPr wrap="square" rtlCol="0">
            <a:spAutoFit/>
          </a:bodyPr>
          <a:p>
            <a:r>
              <a:rPr lang="zh-CN" altLang="en-US" sz="1000">
                <a:solidFill>
                  <a:schemeClr val="tx1">
                    <a:lumMod val="50000"/>
                    <a:lumOff val="50000"/>
                  </a:schemeClr>
                </a:solidFill>
              </a:rPr>
              <a:t>Reversible Data Hiding With Hierarchical Embedding for Encrypted Images</a:t>
            </a:r>
            <a:endParaRPr lang="zh-CN" altLang="en-US" sz="1000">
              <a:solidFill>
                <a:schemeClr val="tx1">
                  <a:lumMod val="50000"/>
                  <a:lumOff val="50000"/>
                </a:schemeClr>
              </a:solidFill>
            </a:endParaRPr>
          </a:p>
        </p:txBody>
      </p:sp>
      <p:pic>
        <p:nvPicPr>
          <p:cNvPr id="8" name="图片 7" descr="1"/>
          <p:cNvPicPr>
            <a:picLocks noChangeAspect="1"/>
          </p:cNvPicPr>
          <p:nvPr/>
        </p:nvPicPr>
        <p:blipFill>
          <a:blip r:embed="rId1"/>
          <a:stretch>
            <a:fillRect/>
          </a:stretch>
        </p:blipFill>
        <p:spPr>
          <a:xfrm>
            <a:off x="4001770" y="1581785"/>
            <a:ext cx="4806950" cy="18700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120436" y="196713"/>
            <a:ext cx="8903127" cy="4750074"/>
            <a:chOff x="4818432" y="1309991"/>
            <a:chExt cx="4150469" cy="2503251"/>
          </a:xfrm>
        </p:grpSpPr>
        <p:sp>
          <p:nvSpPr>
            <p:cNvPr id="3" name="矩形 2"/>
            <p:cNvSpPr/>
            <p:nvPr/>
          </p:nvSpPr>
          <p:spPr>
            <a:xfrm>
              <a:off x="4818432" y="1309991"/>
              <a:ext cx="4150469" cy="25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 name="矩形 3"/>
            <p:cNvSpPr/>
            <p:nvPr/>
          </p:nvSpPr>
          <p:spPr>
            <a:xfrm>
              <a:off x="4876800" y="1367360"/>
              <a:ext cx="4020763" cy="23885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 name="矩形 4"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334645" y="1233170"/>
            <a:ext cx="2532380" cy="3468370"/>
          </a:xfrm>
          <a:prstGeom prst="rect">
            <a:avLst/>
          </a:prstGeom>
        </p:spPr>
        <p:txBody>
          <a:bodyPr wrap="square">
            <a:noAutofit/>
          </a:bodyPr>
          <a:lstStyle/>
          <a:p>
            <a:pPr>
              <a:lnSpc>
                <a:spcPct val="150000"/>
              </a:lnSpc>
            </a:pPr>
            <a:r>
              <a:rPr lang="en-US" altLang="zh-CN" sz="1200">
                <a:solidFill>
                  <a:schemeClr val="tx1">
                    <a:lumMod val="85000"/>
                    <a:lumOff val="15000"/>
                  </a:schemeClr>
                </a:solidFill>
                <a:sym typeface="+mn-ea"/>
              </a:rPr>
              <a:t>RDHEI技术具有</a:t>
            </a:r>
            <a:r>
              <a:rPr lang="en-US" altLang="zh-CN" sz="1200" b="1">
                <a:solidFill>
                  <a:schemeClr val="tx1">
                    <a:lumMod val="85000"/>
                    <a:lumOff val="15000"/>
                  </a:schemeClr>
                </a:solidFill>
                <a:sym typeface="+mn-ea"/>
              </a:rPr>
              <a:t>图像内容隐私保护和可逆信息隐藏的双重功能</a:t>
            </a:r>
            <a:r>
              <a:rPr lang="en-US" altLang="zh-CN" sz="1200">
                <a:solidFill>
                  <a:schemeClr val="tx1">
                    <a:lumMod val="85000"/>
                    <a:lumOff val="15000"/>
                  </a:schemeClr>
                </a:solidFill>
                <a:sym typeface="+mn-ea"/>
              </a:rPr>
              <a:t>.加密的目的是通过完全或部分随机化原始图像的内容来保护用户的隐私</a:t>
            </a:r>
            <a:r>
              <a:rPr lang="zh-CN" altLang="en-US" sz="1200">
                <a:solidFill>
                  <a:schemeClr val="tx1">
                    <a:lumMod val="85000"/>
                    <a:lumOff val="15000"/>
                  </a:schemeClr>
                </a:solidFill>
                <a:sym typeface="+mn-ea"/>
              </a:rPr>
              <a:t>。</a:t>
            </a:r>
            <a:r>
              <a:rPr lang="en-US" altLang="zh-CN" sz="1200">
                <a:solidFill>
                  <a:schemeClr val="tx1">
                    <a:lumMod val="85000"/>
                    <a:lumOff val="15000"/>
                  </a:schemeClr>
                </a:solidFill>
                <a:sym typeface="+mn-ea"/>
              </a:rPr>
              <a:t>加密算法的广泛应用使得密文域信号处理被推广，但加密算法为RDHEI技术提供了良好平台的同时也提出了新的挑战：密文域信号丧失了明文域的结构冗余，导致明文域的可逆信息隐藏算法在密文域失效</a:t>
            </a:r>
            <a:r>
              <a:rPr lang="zh-CN" altLang="en-US" sz="1200">
                <a:solidFill>
                  <a:schemeClr val="tx1">
                    <a:lumMod val="85000"/>
                    <a:lumOff val="15000"/>
                  </a:schemeClr>
                </a:solidFill>
                <a:sym typeface="+mn-ea"/>
              </a:rPr>
              <a:t>。</a:t>
            </a:r>
            <a:endParaRPr lang="en-US" altLang="zh-CN" sz="1200">
              <a:solidFill>
                <a:schemeClr val="tx1">
                  <a:lumMod val="85000"/>
                  <a:lumOff val="15000"/>
                </a:schemeClr>
              </a:solidFill>
              <a:sym typeface="+mn-ea"/>
            </a:endParaRPr>
          </a:p>
        </p:txBody>
      </p:sp>
      <p:sp>
        <p:nvSpPr>
          <p:cNvPr id="6" name="矩形 5"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501849" y="446448"/>
            <a:ext cx="1491615" cy="583565"/>
          </a:xfrm>
          <a:prstGeom prst="rect">
            <a:avLst/>
          </a:prstGeom>
        </p:spPr>
        <p:txBody>
          <a:bodyPr wrap="none">
            <a:spAutoFit/>
          </a:bodyPr>
          <a:lstStyle/>
          <a:p>
            <a:pPr algn="ctr" fontAlgn="base">
              <a:spcBef>
                <a:spcPct val="0"/>
              </a:spcBef>
              <a:spcAft>
                <a:spcPct val="0"/>
              </a:spcAft>
              <a:defRPr/>
            </a:pPr>
            <a:r>
              <a:rPr lang="en-US" altLang="zh-CN" sz="3200" b="1">
                <a:solidFill>
                  <a:schemeClr val="accent1"/>
                </a:solidFill>
                <a:latin typeface="+mj-ea"/>
                <a:ea typeface="+mj-ea"/>
              </a:rPr>
              <a:t>RDHEI</a:t>
            </a:r>
            <a:endParaRPr lang="en-US" altLang="zh-CN" sz="3200" b="1">
              <a:solidFill>
                <a:schemeClr val="accent1"/>
              </a:solidFill>
              <a:latin typeface="+mj-ea"/>
              <a:ea typeface="+mj-ea"/>
            </a:endParaRPr>
          </a:p>
        </p:txBody>
      </p:sp>
      <p:sp>
        <p:nvSpPr>
          <p:cNvPr id="9" name="矩形 8"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3008630" y="1233170"/>
            <a:ext cx="2614295" cy="3468370"/>
          </a:xfrm>
          <a:prstGeom prst="rect">
            <a:avLst/>
          </a:prstGeom>
        </p:spPr>
        <p:txBody>
          <a:bodyPr wrap="square">
            <a:noAutofit/>
          </a:bodyPr>
          <a:p>
            <a:pPr>
              <a:lnSpc>
                <a:spcPct val="150000"/>
              </a:lnSpc>
            </a:pPr>
            <a:r>
              <a:rPr lang="en-US" altLang="zh-CN" sz="1200">
                <a:solidFill>
                  <a:schemeClr val="tx1">
                    <a:lumMod val="85000"/>
                    <a:lumOff val="15000"/>
                  </a:schemeClr>
                </a:solidFill>
                <a:sym typeface="+mn-ea"/>
              </a:rPr>
              <a:t>目前已发表的RDHEI技术主要分为三类：</a:t>
            </a:r>
            <a:endParaRPr lang="en-US" alt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en-US" altLang="zh-CN" sz="1200">
                <a:solidFill>
                  <a:schemeClr val="tx1">
                    <a:lumMod val="85000"/>
                    <a:lumOff val="15000"/>
                  </a:schemeClr>
                </a:solidFill>
                <a:sym typeface="+mn-ea"/>
              </a:rPr>
              <a:t>加密后腾出空间的</a:t>
            </a:r>
            <a:r>
              <a:rPr lang="en-US" altLang="zh-CN" sz="1200" b="1">
                <a:solidFill>
                  <a:schemeClr val="tx1">
                    <a:lumMod val="85000"/>
                    <a:lumOff val="15000"/>
                  </a:schemeClr>
                </a:solidFill>
                <a:sym typeface="+mn-ea"/>
              </a:rPr>
              <a:t>VRAE</a:t>
            </a:r>
            <a:r>
              <a:rPr lang="en-US" altLang="zh-CN" sz="1200">
                <a:solidFill>
                  <a:schemeClr val="tx1">
                    <a:lumMod val="85000"/>
                    <a:lumOff val="15000"/>
                  </a:schemeClr>
                </a:solidFill>
                <a:sym typeface="+mn-ea"/>
              </a:rPr>
              <a:t>(Vacating Room AfterEneryption)方法;</a:t>
            </a:r>
            <a:endParaRPr lang="en-US" alt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en-US" altLang="zh-CN" sz="1200">
                <a:solidFill>
                  <a:schemeClr val="tx1">
                    <a:lumMod val="85000"/>
                    <a:lumOff val="15000"/>
                  </a:schemeClr>
                </a:solidFill>
                <a:sym typeface="+mn-ea"/>
              </a:rPr>
              <a:t>加密的同时腾出空间的</a:t>
            </a:r>
            <a:r>
              <a:rPr lang="en-US" altLang="zh-CN" sz="1200" b="1">
                <a:solidFill>
                  <a:schemeClr val="tx1">
                    <a:lumMod val="85000"/>
                    <a:lumOff val="15000"/>
                  </a:schemeClr>
                </a:solidFill>
                <a:sym typeface="+mn-ea"/>
              </a:rPr>
              <a:t>VRBE</a:t>
            </a:r>
            <a:r>
              <a:rPr lang="en-US" altLang="zh-CN" sz="1200">
                <a:solidFill>
                  <a:schemeClr val="tx1">
                    <a:lumMod val="85000"/>
                    <a:lumOff val="15000"/>
                  </a:schemeClr>
                </a:solidFill>
                <a:sym typeface="+mn-ea"/>
              </a:rPr>
              <a:t>(Vacating Room By Encryption)方法</a:t>
            </a:r>
            <a:endParaRPr lang="en-US" altLang="zh-CN" sz="1200">
              <a:solidFill>
                <a:schemeClr val="tx1">
                  <a:lumMod val="85000"/>
                  <a:lumOff val="15000"/>
                </a:schemeClr>
              </a:solidFill>
              <a:sym typeface="+mn-ea"/>
            </a:endParaRPr>
          </a:p>
          <a:p>
            <a:pPr marL="171450" indent="-171450">
              <a:lnSpc>
                <a:spcPct val="150000"/>
              </a:lnSpc>
              <a:buFont typeface="Arial" panose="020B0604020202020204" pitchFamily="34" charset="0"/>
              <a:buChar char="•"/>
            </a:pPr>
            <a:r>
              <a:rPr lang="en-US" altLang="zh-CN" sz="1200">
                <a:solidFill>
                  <a:schemeClr val="tx1">
                    <a:lumMod val="85000"/>
                    <a:lumOff val="15000"/>
                  </a:schemeClr>
                </a:solidFill>
                <a:sym typeface="+mn-ea"/>
              </a:rPr>
              <a:t>加密前预留空间的</a:t>
            </a:r>
            <a:r>
              <a:rPr lang="en-US" altLang="zh-CN" sz="1200" b="1">
                <a:solidFill>
                  <a:schemeClr val="tx1">
                    <a:lumMod val="85000"/>
                    <a:lumOff val="15000"/>
                  </a:schemeClr>
                </a:solidFill>
                <a:sym typeface="+mn-ea"/>
              </a:rPr>
              <a:t>RRBE</a:t>
            </a:r>
            <a:r>
              <a:rPr lang="en-US" altLang="zh-CN" sz="1200">
                <a:solidFill>
                  <a:schemeClr val="tx1">
                    <a:lumMod val="85000"/>
                    <a:lumOff val="15000"/>
                  </a:schemeClr>
                </a:solidFill>
                <a:sym typeface="+mn-ea"/>
              </a:rPr>
              <a:t>(Reserving RoomBeforeEncryption)方法</a:t>
            </a:r>
            <a:r>
              <a:rPr lang="zh-CN" altLang="en-US" sz="1200">
                <a:solidFill>
                  <a:schemeClr val="tx1">
                    <a:lumMod val="85000"/>
                    <a:lumOff val="15000"/>
                  </a:schemeClr>
                </a:solidFill>
                <a:sym typeface="+mn-ea"/>
              </a:rPr>
              <a:t>。</a:t>
            </a:r>
            <a:endParaRPr lang="en-US" altLang="zh-CN" sz="1200">
              <a:solidFill>
                <a:schemeClr val="tx1">
                  <a:lumMod val="85000"/>
                  <a:lumOff val="15000"/>
                </a:schemeClr>
              </a:solidFill>
              <a:sym typeface="+mn-ea"/>
            </a:endParaRPr>
          </a:p>
        </p:txBody>
      </p:sp>
      <p:sp>
        <p:nvSpPr>
          <p:cNvPr id="10" name="矩形 9" descr="e7d195523061f1c09e9d68d7cf438b91ef959ecb14fc25d26BBA7F7DBC18E55DFF4014AF651F0BF2569D4B6C1DA7F1A4683A481403BD872FC687266AD13265C1DE7C373772FD8728ABDD69ADD03BFF5BE2862BC891DBB79ED9A64E36B760F047242DA6CEBD57752E2D8380B9776A94FF1AA390A057932998756F4633FD36D01F11C8C09C8E0E14D0D9FC1FE1EC10F6F9"/>
          <p:cNvSpPr/>
          <p:nvPr/>
        </p:nvSpPr>
        <p:spPr>
          <a:xfrm>
            <a:off x="5834380" y="1233170"/>
            <a:ext cx="2614295" cy="3468370"/>
          </a:xfrm>
          <a:prstGeom prst="rect">
            <a:avLst/>
          </a:prstGeom>
        </p:spPr>
        <p:txBody>
          <a:bodyPr wrap="square">
            <a:noAutofit/>
          </a:bodyPr>
          <a:p>
            <a:pPr>
              <a:lnSpc>
                <a:spcPct val="150000"/>
              </a:lnSpc>
            </a:pPr>
            <a:r>
              <a:rPr lang="en-US" altLang="zh-CN" sz="1200" b="1">
                <a:solidFill>
                  <a:schemeClr val="tx1">
                    <a:lumMod val="85000"/>
                    <a:lumOff val="15000"/>
                  </a:schemeClr>
                </a:solidFill>
                <a:sym typeface="+mn-ea"/>
              </a:rPr>
              <a:t>VRBE</a:t>
            </a:r>
            <a:r>
              <a:rPr lang="en-US" altLang="zh-CN" sz="1200">
                <a:solidFill>
                  <a:schemeClr val="tx1">
                    <a:lumMod val="85000"/>
                    <a:lumOff val="15000"/>
                  </a:schemeClr>
                </a:solidFill>
                <a:sym typeface="+mn-ea"/>
              </a:rPr>
              <a:t>方法是利用一些特殊的加密方案对原始明文图像进行加密，同时在加密后的图像中保留了部分空间相关性.由于VRBE方法没有充分利用原始明文图像的空间冗余，因此其有效载荷也受到限制.</a:t>
            </a:r>
            <a:endParaRPr lang="en-US" altLang="zh-CN" sz="1200">
              <a:solidFill>
                <a:schemeClr val="tx1">
                  <a:lumMod val="85000"/>
                  <a:lumOff val="15000"/>
                </a:schemeClr>
              </a:solidFill>
              <a:sym typeface="+mn-ea"/>
            </a:endParaRPr>
          </a:p>
          <a:p>
            <a:pPr>
              <a:lnSpc>
                <a:spcPct val="150000"/>
              </a:lnSpc>
            </a:pPr>
            <a:r>
              <a:rPr lang="en-US" altLang="zh-CN" sz="1200" b="1">
                <a:solidFill>
                  <a:schemeClr val="tx1">
                    <a:lumMod val="85000"/>
                    <a:lumOff val="15000"/>
                  </a:schemeClr>
                </a:solidFill>
                <a:sym typeface="+mn-ea"/>
              </a:rPr>
              <a:t>RRBE</a:t>
            </a:r>
            <a:r>
              <a:rPr lang="en-US" altLang="zh-CN" sz="1200">
                <a:solidFill>
                  <a:schemeClr val="tx1">
                    <a:lumMod val="85000"/>
                    <a:lumOff val="15000"/>
                  </a:schemeClr>
                </a:solidFill>
                <a:sym typeface="+mn-ea"/>
              </a:rPr>
              <a:t>方法充分利用原始明文图像的空间相关性，在图像加密前预留空间.其优点是提高了密文域可逆信息隐藏的有效载荷，并且原始明文图像和秘密信息可实现分离的无损恢复和提取.</a:t>
            </a:r>
            <a:endParaRPr lang="en-US" altLang="zh-CN" sz="1200">
              <a:solidFill>
                <a:schemeClr val="tx1">
                  <a:lumMod val="85000"/>
                  <a:lumOff val="15000"/>
                </a:schemeClr>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24688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选题的背景与相关工作</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BACKGROUND AND SIGNIFICANCE OF THE SELECTED TOPIC</a:t>
            </a:r>
            <a:endParaRPr lang="en-US" altLang="zh-CN" sz="500">
              <a:solidFill>
                <a:schemeClr val="bg1"/>
              </a:solidFill>
              <a:latin typeface="Arial" panose="020B0604020202020204"/>
            </a:endParaRPr>
          </a:p>
        </p:txBody>
      </p:sp>
      <p:sp>
        <p:nvSpPr>
          <p:cNvPr id="27" name="Freeform 5"/>
          <p:cNvSpPr/>
          <p:nvPr/>
        </p:nvSpPr>
        <p:spPr bwMode="auto">
          <a:xfrm>
            <a:off x="686358" y="1215005"/>
            <a:ext cx="3689626" cy="3294309"/>
          </a:xfrm>
          <a:custGeom>
            <a:avLst/>
            <a:gdLst>
              <a:gd name="T0" fmla="*/ 2156 w 2759"/>
              <a:gd name="T1" fmla="*/ 133 h 2444"/>
              <a:gd name="T2" fmla="*/ 2434 w 2759"/>
              <a:gd name="T3" fmla="*/ 614 h 2444"/>
              <a:gd name="T4" fmla="*/ 2709 w 2759"/>
              <a:gd name="T5" fmla="*/ 1090 h 2444"/>
              <a:gd name="T6" fmla="*/ 2712 w 2759"/>
              <a:gd name="T7" fmla="*/ 1350 h 2444"/>
              <a:gd name="T8" fmla="*/ 2434 w 2759"/>
              <a:gd name="T9" fmla="*/ 1831 h 2444"/>
              <a:gd name="T10" fmla="*/ 2159 w 2759"/>
              <a:gd name="T11" fmla="*/ 2307 h 2444"/>
              <a:gd name="T12" fmla="*/ 1935 w 2759"/>
              <a:gd name="T13" fmla="*/ 2439 h 2444"/>
              <a:gd name="T14" fmla="*/ 1380 w 2759"/>
              <a:gd name="T15" fmla="*/ 2439 h 2444"/>
              <a:gd name="T16" fmla="*/ 829 w 2759"/>
              <a:gd name="T17" fmla="*/ 2439 h 2444"/>
              <a:gd name="T18" fmla="*/ 603 w 2759"/>
              <a:gd name="T19" fmla="*/ 2312 h 2444"/>
              <a:gd name="T20" fmla="*/ 326 w 2759"/>
              <a:gd name="T21" fmla="*/ 1831 h 2444"/>
              <a:gd name="T22" fmla="*/ 51 w 2759"/>
              <a:gd name="T23" fmla="*/ 1354 h 2444"/>
              <a:gd name="T24" fmla="*/ 48 w 2759"/>
              <a:gd name="T25" fmla="*/ 1095 h 2444"/>
              <a:gd name="T26" fmla="*/ 326 w 2759"/>
              <a:gd name="T27" fmla="*/ 614 h 2444"/>
              <a:gd name="T28" fmla="*/ 601 w 2759"/>
              <a:gd name="T29" fmla="*/ 137 h 2444"/>
              <a:gd name="T30" fmla="*/ 824 w 2759"/>
              <a:gd name="T31" fmla="*/ 5 h 2444"/>
              <a:gd name="T32" fmla="*/ 1380 w 2759"/>
              <a:gd name="T33" fmla="*/ 5 h 2444"/>
              <a:gd name="T34" fmla="*/ 1930 w 2759"/>
              <a:gd name="T35" fmla="*/ 5 h 2444"/>
              <a:gd name="T36" fmla="*/ 2156 w 2759"/>
              <a:gd name="T37" fmla="*/ 133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9" h="2444">
                <a:moveTo>
                  <a:pt x="2156" y="133"/>
                </a:moveTo>
                <a:lnTo>
                  <a:pt x="2434" y="614"/>
                </a:lnTo>
                <a:cubicBezTo>
                  <a:pt x="2525" y="773"/>
                  <a:pt x="2617" y="932"/>
                  <a:pt x="2709" y="1090"/>
                </a:cubicBezTo>
                <a:cubicBezTo>
                  <a:pt x="2759" y="1168"/>
                  <a:pt x="2755" y="1271"/>
                  <a:pt x="2712" y="1350"/>
                </a:cubicBezTo>
                <a:lnTo>
                  <a:pt x="2434" y="1831"/>
                </a:lnTo>
                <a:cubicBezTo>
                  <a:pt x="2342" y="1990"/>
                  <a:pt x="2250" y="2149"/>
                  <a:pt x="2159" y="2307"/>
                </a:cubicBezTo>
                <a:cubicBezTo>
                  <a:pt x="2117" y="2390"/>
                  <a:pt x="2025" y="2438"/>
                  <a:pt x="1935" y="2439"/>
                </a:cubicBezTo>
                <a:lnTo>
                  <a:pt x="1380" y="2439"/>
                </a:lnTo>
                <a:cubicBezTo>
                  <a:pt x="1196" y="2439"/>
                  <a:pt x="1013" y="2439"/>
                  <a:pt x="829" y="2439"/>
                </a:cubicBezTo>
                <a:cubicBezTo>
                  <a:pt x="737" y="2444"/>
                  <a:pt x="650" y="2389"/>
                  <a:pt x="603" y="2312"/>
                </a:cubicBezTo>
                <a:lnTo>
                  <a:pt x="326" y="1831"/>
                </a:lnTo>
                <a:cubicBezTo>
                  <a:pt x="234" y="1672"/>
                  <a:pt x="142" y="1513"/>
                  <a:pt x="51" y="1354"/>
                </a:cubicBezTo>
                <a:cubicBezTo>
                  <a:pt x="0" y="1277"/>
                  <a:pt x="4" y="1173"/>
                  <a:pt x="48" y="1095"/>
                </a:cubicBezTo>
                <a:lnTo>
                  <a:pt x="326" y="614"/>
                </a:lnTo>
                <a:cubicBezTo>
                  <a:pt x="417" y="455"/>
                  <a:pt x="509" y="296"/>
                  <a:pt x="601" y="137"/>
                </a:cubicBezTo>
                <a:cubicBezTo>
                  <a:pt x="643" y="55"/>
                  <a:pt x="735" y="7"/>
                  <a:pt x="824" y="5"/>
                </a:cubicBezTo>
                <a:lnTo>
                  <a:pt x="1380" y="5"/>
                </a:lnTo>
                <a:cubicBezTo>
                  <a:pt x="1563" y="5"/>
                  <a:pt x="1747" y="5"/>
                  <a:pt x="1930" y="5"/>
                </a:cubicBezTo>
                <a:cubicBezTo>
                  <a:pt x="2022" y="0"/>
                  <a:pt x="2110" y="56"/>
                  <a:pt x="2156" y="133"/>
                </a:cubicBezTo>
                <a:close/>
              </a:path>
            </a:pathLst>
          </a:custGeom>
          <a:solidFill>
            <a:schemeClr val="bg1"/>
          </a:solidFill>
          <a:ln>
            <a:solidFill>
              <a:schemeClr val="accent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sym typeface="+mn-lt"/>
            </a:endParaRPr>
          </a:p>
        </p:txBody>
      </p:sp>
      <p:sp>
        <p:nvSpPr>
          <p:cNvPr id="28" name="Freeform 5"/>
          <p:cNvSpPr/>
          <p:nvPr/>
        </p:nvSpPr>
        <p:spPr bwMode="auto">
          <a:xfrm>
            <a:off x="4865269" y="1215005"/>
            <a:ext cx="3689626" cy="3294309"/>
          </a:xfrm>
          <a:custGeom>
            <a:avLst/>
            <a:gdLst>
              <a:gd name="T0" fmla="*/ 2156 w 2759"/>
              <a:gd name="T1" fmla="*/ 133 h 2444"/>
              <a:gd name="T2" fmla="*/ 2434 w 2759"/>
              <a:gd name="T3" fmla="*/ 614 h 2444"/>
              <a:gd name="T4" fmla="*/ 2709 w 2759"/>
              <a:gd name="T5" fmla="*/ 1090 h 2444"/>
              <a:gd name="T6" fmla="*/ 2712 w 2759"/>
              <a:gd name="T7" fmla="*/ 1350 h 2444"/>
              <a:gd name="T8" fmla="*/ 2434 w 2759"/>
              <a:gd name="T9" fmla="*/ 1831 h 2444"/>
              <a:gd name="T10" fmla="*/ 2159 w 2759"/>
              <a:gd name="T11" fmla="*/ 2307 h 2444"/>
              <a:gd name="T12" fmla="*/ 1935 w 2759"/>
              <a:gd name="T13" fmla="*/ 2439 h 2444"/>
              <a:gd name="T14" fmla="*/ 1380 w 2759"/>
              <a:gd name="T15" fmla="*/ 2439 h 2444"/>
              <a:gd name="T16" fmla="*/ 829 w 2759"/>
              <a:gd name="T17" fmla="*/ 2439 h 2444"/>
              <a:gd name="T18" fmla="*/ 603 w 2759"/>
              <a:gd name="T19" fmla="*/ 2312 h 2444"/>
              <a:gd name="T20" fmla="*/ 326 w 2759"/>
              <a:gd name="T21" fmla="*/ 1831 h 2444"/>
              <a:gd name="T22" fmla="*/ 51 w 2759"/>
              <a:gd name="T23" fmla="*/ 1354 h 2444"/>
              <a:gd name="T24" fmla="*/ 48 w 2759"/>
              <a:gd name="T25" fmla="*/ 1095 h 2444"/>
              <a:gd name="T26" fmla="*/ 326 w 2759"/>
              <a:gd name="T27" fmla="*/ 614 h 2444"/>
              <a:gd name="T28" fmla="*/ 601 w 2759"/>
              <a:gd name="T29" fmla="*/ 137 h 2444"/>
              <a:gd name="T30" fmla="*/ 824 w 2759"/>
              <a:gd name="T31" fmla="*/ 5 h 2444"/>
              <a:gd name="T32" fmla="*/ 1380 w 2759"/>
              <a:gd name="T33" fmla="*/ 5 h 2444"/>
              <a:gd name="T34" fmla="*/ 1930 w 2759"/>
              <a:gd name="T35" fmla="*/ 5 h 2444"/>
              <a:gd name="T36" fmla="*/ 2156 w 2759"/>
              <a:gd name="T37" fmla="*/ 133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9" h="2444">
                <a:moveTo>
                  <a:pt x="2156" y="133"/>
                </a:moveTo>
                <a:lnTo>
                  <a:pt x="2434" y="614"/>
                </a:lnTo>
                <a:cubicBezTo>
                  <a:pt x="2525" y="773"/>
                  <a:pt x="2617" y="932"/>
                  <a:pt x="2709" y="1090"/>
                </a:cubicBezTo>
                <a:cubicBezTo>
                  <a:pt x="2759" y="1168"/>
                  <a:pt x="2755" y="1271"/>
                  <a:pt x="2712" y="1350"/>
                </a:cubicBezTo>
                <a:lnTo>
                  <a:pt x="2434" y="1831"/>
                </a:lnTo>
                <a:cubicBezTo>
                  <a:pt x="2342" y="1990"/>
                  <a:pt x="2250" y="2149"/>
                  <a:pt x="2159" y="2307"/>
                </a:cubicBezTo>
                <a:cubicBezTo>
                  <a:pt x="2117" y="2390"/>
                  <a:pt x="2025" y="2438"/>
                  <a:pt x="1935" y="2439"/>
                </a:cubicBezTo>
                <a:lnTo>
                  <a:pt x="1380" y="2439"/>
                </a:lnTo>
                <a:cubicBezTo>
                  <a:pt x="1196" y="2439"/>
                  <a:pt x="1013" y="2439"/>
                  <a:pt x="829" y="2439"/>
                </a:cubicBezTo>
                <a:cubicBezTo>
                  <a:pt x="737" y="2444"/>
                  <a:pt x="650" y="2389"/>
                  <a:pt x="603" y="2312"/>
                </a:cubicBezTo>
                <a:lnTo>
                  <a:pt x="326" y="1831"/>
                </a:lnTo>
                <a:cubicBezTo>
                  <a:pt x="234" y="1672"/>
                  <a:pt x="142" y="1513"/>
                  <a:pt x="51" y="1354"/>
                </a:cubicBezTo>
                <a:cubicBezTo>
                  <a:pt x="0" y="1277"/>
                  <a:pt x="4" y="1173"/>
                  <a:pt x="48" y="1095"/>
                </a:cubicBezTo>
                <a:lnTo>
                  <a:pt x="326" y="614"/>
                </a:lnTo>
                <a:cubicBezTo>
                  <a:pt x="417" y="455"/>
                  <a:pt x="509" y="296"/>
                  <a:pt x="601" y="137"/>
                </a:cubicBezTo>
                <a:cubicBezTo>
                  <a:pt x="643" y="55"/>
                  <a:pt x="735" y="7"/>
                  <a:pt x="824" y="5"/>
                </a:cubicBezTo>
                <a:lnTo>
                  <a:pt x="1380" y="5"/>
                </a:lnTo>
                <a:cubicBezTo>
                  <a:pt x="1563" y="5"/>
                  <a:pt x="1747" y="5"/>
                  <a:pt x="1930" y="5"/>
                </a:cubicBezTo>
                <a:cubicBezTo>
                  <a:pt x="2022" y="0"/>
                  <a:pt x="2110" y="56"/>
                  <a:pt x="2156" y="133"/>
                </a:cubicBezTo>
                <a:close/>
              </a:path>
            </a:pathLst>
          </a:custGeom>
          <a:solidFill>
            <a:schemeClr val="bg1"/>
          </a:solidFill>
          <a:ln>
            <a:solidFill>
              <a:schemeClr val="accent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sym typeface="+mn-lt"/>
            </a:endParaRPr>
          </a:p>
        </p:txBody>
      </p:sp>
      <p:grpSp>
        <p:nvGrpSpPr>
          <p:cNvPr id="29" name="组合 28"/>
          <p:cNvGrpSpPr/>
          <p:nvPr/>
        </p:nvGrpSpPr>
        <p:grpSpPr>
          <a:xfrm>
            <a:off x="3449012" y="1859521"/>
            <a:ext cx="2283619" cy="2038948"/>
            <a:chOff x="1235091" y="1108075"/>
            <a:chExt cx="2000250" cy="1785938"/>
          </a:xfrm>
        </p:grpSpPr>
        <p:sp>
          <p:nvSpPr>
            <p:cNvPr id="30" name="Freeform 5"/>
            <p:cNvSpPr/>
            <p:nvPr/>
          </p:nvSpPr>
          <p:spPr bwMode="auto">
            <a:xfrm>
              <a:off x="1235091" y="1108075"/>
              <a:ext cx="2000250" cy="1785938"/>
            </a:xfrm>
            <a:custGeom>
              <a:avLst/>
              <a:gdLst>
                <a:gd name="T0" fmla="*/ 2156 w 2759"/>
                <a:gd name="T1" fmla="*/ 133 h 2444"/>
                <a:gd name="T2" fmla="*/ 2434 w 2759"/>
                <a:gd name="T3" fmla="*/ 614 h 2444"/>
                <a:gd name="T4" fmla="*/ 2709 w 2759"/>
                <a:gd name="T5" fmla="*/ 1090 h 2444"/>
                <a:gd name="T6" fmla="*/ 2712 w 2759"/>
                <a:gd name="T7" fmla="*/ 1350 h 2444"/>
                <a:gd name="T8" fmla="*/ 2434 w 2759"/>
                <a:gd name="T9" fmla="*/ 1831 h 2444"/>
                <a:gd name="T10" fmla="*/ 2159 w 2759"/>
                <a:gd name="T11" fmla="*/ 2307 h 2444"/>
                <a:gd name="T12" fmla="*/ 1935 w 2759"/>
                <a:gd name="T13" fmla="*/ 2439 h 2444"/>
                <a:gd name="T14" fmla="*/ 1380 w 2759"/>
                <a:gd name="T15" fmla="*/ 2439 h 2444"/>
                <a:gd name="T16" fmla="*/ 829 w 2759"/>
                <a:gd name="T17" fmla="*/ 2439 h 2444"/>
                <a:gd name="T18" fmla="*/ 603 w 2759"/>
                <a:gd name="T19" fmla="*/ 2312 h 2444"/>
                <a:gd name="T20" fmla="*/ 326 w 2759"/>
                <a:gd name="T21" fmla="*/ 1831 h 2444"/>
                <a:gd name="T22" fmla="*/ 51 w 2759"/>
                <a:gd name="T23" fmla="*/ 1354 h 2444"/>
                <a:gd name="T24" fmla="*/ 48 w 2759"/>
                <a:gd name="T25" fmla="*/ 1095 h 2444"/>
                <a:gd name="T26" fmla="*/ 326 w 2759"/>
                <a:gd name="T27" fmla="*/ 614 h 2444"/>
                <a:gd name="T28" fmla="*/ 601 w 2759"/>
                <a:gd name="T29" fmla="*/ 137 h 2444"/>
                <a:gd name="T30" fmla="*/ 824 w 2759"/>
                <a:gd name="T31" fmla="*/ 5 h 2444"/>
                <a:gd name="T32" fmla="*/ 1380 w 2759"/>
                <a:gd name="T33" fmla="*/ 5 h 2444"/>
                <a:gd name="T34" fmla="*/ 1930 w 2759"/>
                <a:gd name="T35" fmla="*/ 5 h 2444"/>
                <a:gd name="T36" fmla="*/ 2156 w 2759"/>
                <a:gd name="T37" fmla="*/ 133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9" h="2444">
                  <a:moveTo>
                    <a:pt x="2156" y="133"/>
                  </a:moveTo>
                  <a:lnTo>
                    <a:pt x="2434" y="614"/>
                  </a:lnTo>
                  <a:cubicBezTo>
                    <a:pt x="2525" y="773"/>
                    <a:pt x="2617" y="932"/>
                    <a:pt x="2709" y="1090"/>
                  </a:cubicBezTo>
                  <a:cubicBezTo>
                    <a:pt x="2759" y="1168"/>
                    <a:pt x="2755" y="1271"/>
                    <a:pt x="2712" y="1350"/>
                  </a:cubicBezTo>
                  <a:lnTo>
                    <a:pt x="2434" y="1831"/>
                  </a:lnTo>
                  <a:cubicBezTo>
                    <a:pt x="2342" y="1990"/>
                    <a:pt x="2250" y="2149"/>
                    <a:pt x="2159" y="2307"/>
                  </a:cubicBezTo>
                  <a:cubicBezTo>
                    <a:pt x="2117" y="2390"/>
                    <a:pt x="2025" y="2438"/>
                    <a:pt x="1935" y="2439"/>
                  </a:cubicBezTo>
                  <a:lnTo>
                    <a:pt x="1380" y="2439"/>
                  </a:lnTo>
                  <a:cubicBezTo>
                    <a:pt x="1196" y="2439"/>
                    <a:pt x="1013" y="2439"/>
                    <a:pt x="829" y="2439"/>
                  </a:cubicBezTo>
                  <a:cubicBezTo>
                    <a:pt x="737" y="2444"/>
                    <a:pt x="650" y="2389"/>
                    <a:pt x="603" y="2312"/>
                  </a:cubicBezTo>
                  <a:lnTo>
                    <a:pt x="326" y="1831"/>
                  </a:lnTo>
                  <a:cubicBezTo>
                    <a:pt x="234" y="1672"/>
                    <a:pt x="142" y="1513"/>
                    <a:pt x="51" y="1354"/>
                  </a:cubicBezTo>
                  <a:cubicBezTo>
                    <a:pt x="0" y="1277"/>
                    <a:pt x="4" y="1173"/>
                    <a:pt x="48" y="1095"/>
                  </a:cubicBezTo>
                  <a:lnTo>
                    <a:pt x="326" y="614"/>
                  </a:lnTo>
                  <a:cubicBezTo>
                    <a:pt x="417" y="455"/>
                    <a:pt x="509" y="296"/>
                    <a:pt x="601" y="137"/>
                  </a:cubicBezTo>
                  <a:cubicBezTo>
                    <a:pt x="643" y="55"/>
                    <a:pt x="735" y="7"/>
                    <a:pt x="824" y="5"/>
                  </a:cubicBezTo>
                  <a:lnTo>
                    <a:pt x="1380" y="5"/>
                  </a:lnTo>
                  <a:cubicBezTo>
                    <a:pt x="1563" y="5"/>
                    <a:pt x="1747" y="5"/>
                    <a:pt x="1930" y="5"/>
                  </a:cubicBezTo>
                  <a:cubicBezTo>
                    <a:pt x="2022" y="0"/>
                    <a:pt x="2110" y="56"/>
                    <a:pt x="2156" y="133"/>
                  </a:cubicBezTo>
                  <a:close/>
                </a:path>
              </a:pathLst>
            </a:custGeom>
            <a:solidFill>
              <a:schemeClr val="accent1"/>
            </a:solidFill>
            <a:ln w="38100">
              <a:solidFill>
                <a:schemeClr val="bg1"/>
              </a:solidFill>
              <a:round/>
            </a:ln>
            <a:effectLst>
              <a:outerShdw blurRad="50800" dist="38100" algn="l" rotWithShape="0">
                <a:prstClr val="black">
                  <a:alpha val="40000"/>
                </a:prstClr>
              </a:outerShdw>
            </a:effectLst>
          </p:spPr>
          <p:txBody>
            <a:bodyPr vert="horz" wrap="square" lIns="91440" tIns="45720" rIns="91440" bIns="45720" numCol="1" anchor="t" anchorCtr="0" compatLnSpc="1"/>
            <a:lstStyle/>
            <a:p>
              <a:endParaRPr lang="zh-CN" altLang="en-US">
                <a:latin typeface="+mn-lt"/>
                <a:ea typeface="+mn-ea"/>
                <a:cs typeface="+mn-ea"/>
                <a:sym typeface="+mn-lt"/>
              </a:endParaRPr>
            </a:p>
          </p:txBody>
        </p:sp>
        <p:sp>
          <p:nvSpPr>
            <p:cNvPr id="31" name="Freeform 6"/>
            <p:cNvSpPr/>
            <p:nvPr/>
          </p:nvSpPr>
          <p:spPr bwMode="auto">
            <a:xfrm>
              <a:off x="1283509" y="1154113"/>
              <a:ext cx="1903413" cy="1693863"/>
            </a:xfrm>
            <a:custGeom>
              <a:avLst/>
              <a:gdLst>
                <a:gd name="T0" fmla="*/ 2060 w 2654"/>
                <a:gd name="T1" fmla="*/ 107 h 2342"/>
                <a:gd name="T2" fmla="*/ 1880 w 2654"/>
                <a:gd name="T3" fmla="*/ 4 h 2342"/>
                <a:gd name="T4" fmla="*/ 1878 w 2654"/>
                <a:gd name="T5" fmla="*/ 4 h 2342"/>
                <a:gd name="T6" fmla="*/ 1877 w 2654"/>
                <a:gd name="T7" fmla="*/ 4 h 2342"/>
                <a:gd name="T8" fmla="*/ 1327 w 2654"/>
                <a:gd name="T9" fmla="*/ 4 h 2342"/>
                <a:gd name="T10" fmla="*/ 772 w 2654"/>
                <a:gd name="T11" fmla="*/ 4 h 2342"/>
                <a:gd name="T12" fmla="*/ 592 w 2654"/>
                <a:gd name="T13" fmla="*/ 109 h 2342"/>
                <a:gd name="T14" fmla="*/ 592 w 2654"/>
                <a:gd name="T15" fmla="*/ 110 h 2342"/>
                <a:gd name="T16" fmla="*/ 591 w 2654"/>
                <a:gd name="T17" fmla="*/ 111 h 2342"/>
                <a:gd name="T18" fmla="*/ 316 w 2654"/>
                <a:gd name="T19" fmla="*/ 588 h 2342"/>
                <a:gd name="T20" fmla="*/ 39 w 2654"/>
                <a:gd name="T21" fmla="*/ 1068 h 2342"/>
                <a:gd name="T22" fmla="*/ 39 w 2654"/>
                <a:gd name="T23" fmla="*/ 1276 h 2342"/>
                <a:gd name="T24" fmla="*/ 40 w 2654"/>
                <a:gd name="T25" fmla="*/ 1277 h 2342"/>
                <a:gd name="T26" fmla="*/ 41 w 2654"/>
                <a:gd name="T27" fmla="*/ 1278 h 2342"/>
                <a:gd name="T28" fmla="*/ 316 w 2654"/>
                <a:gd name="T29" fmla="*/ 1755 h 2342"/>
                <a:gd name="T30" fmla="*/ 593 w 2654"/>
                <a:gd name="T31" fmla="*/ 2235 h 2342"/>
                <a:gd name="T32" fmla="*/ 774 w 2654"/>
                <a:gd name="T33" fmla="*/ 2339 h 2342"/>
                <a:gd name="T34" fmla="*/ 775 w 2654"/>
                <a:gd name="T35" fmla="*/ 2338 h 2342"/>
                <a:gd name="T36" fmla="*/ 776 w 2654"/>
                <a:gd name="T37" fmla="*/ 2338 h 2342"/>
                <a:gd name="T38" fmla="*/ 1327 w 2654"/>
                <a:gd name="T39" fmla="*/ 2338 h 2342"/>
                <a:gd name="T40" fmla="*/ 1881 w 2654"/>
                <a:gd name="T41" fmla="*/ 2338 h 2342"/>
                <a:gd name="T42" fmla="*/ 2061 w 2654"/>
                <a:gd name="T43" fmla="*/ 2234 h 2342"/>
                <a:gd name="T44" fmla="*/ 2062 w 2654"/>
                <a:gd name="T45" fmla="*/ 2233 h 2342"/>
                <a:gd name="T46" fmla="*/ 2062 w 2654"/>
                <a:gd name="T47" fmla="*/ 2231 h 2342"/>
                <a:gd name="T48" fmla="*/ 2337 w 2654"/>
                <a:gd name="T49" fmla="*/ 1755 h 2342"/>
                <a:gd name="T50" fmla="*/ 2615 w 2654"/>
                <a:gd name="T51" fmla="*/ 1274 h 2342"/>
                <a:gd name="T52" fmla="*/ 2614 w 2654"/>
                <a:gd name="T53" fmla="*/ 1067 h 2342"/>
                <a:gd name="T54" fmla="*/ 2613 w 2654"/>
                <a:gd name="T55" fmla="*/ 1066 h 2342"/>
                <a:gd name="T56" fmla="*/ 2613 w 2654"/>
                <a:gd name="T57" fmla="*/ 1064 h 2342"/>
                <a:gd name="T58" fmla="*/ 2337 w 2654"/>
                <a:gd name="T59" fmla="*/ 588 h 2342"/>
                <a:gd name="T60" fmla="*/ 2060 w 2654"/>
                <a:gd name="T61" fmla="*/ 107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54" h="2342">
                  <a:moveTo>
                    <a:pt x="2060" y="107"/>
                  </a:moveTo>
                  <a:cubicBezTo>
                    <a:pt x="2023" y="46"/>
                    <a:pt x="1953" y="0"/>
                    <a:pt x="1880" y="4"/>
                  </a:cubicBezTo>
                  <a:lnTo>
                    <a:pt x="1878" y="4"/>
                  </a:lnTo>
                  <a:lnTo>
                    <a:pt x="1877" y="4"/>
                  </a:lnTo>
                  <a:cubicBezTo>
                    <a:pt x="1694" y="4"/>
                    <a:pt x="1510" y="4"/>
                    <a:pt x="1327" y="4"/>
                  </a:cubicBezTo>
                  <a:lnTo>
                    <a:pt x="772" y="4"/>
                  </a:lnTo>
                  <a:cubicBezTo>
                    <a:pt x="700" y="5"/>
                    <a:pt x="626" y="44"/>
                    <a:pt x="592" y="109"/>
                  </a:cubicBezTo>
                  <a:lnTo>
                    <a:pt x="592" y="110"/>
                  </a:lnTo>
                  <a:lnTo>
                    <a:pt x="591" y="111"/>
                  </a:lnTo>
                  <a:cubicBezTo>
                    <a:pt x="499" y="270"/>
                    <a:pt x="408" y="429"/>
                    <a:pt x="316" y="588"/>
                  </a:cubicBezTo>
                  <a:lnTo>
                    <a:pt x="39" y="1068"/>
                  </a:lnTo>
                  <a:cubicBezTo>
                    <a:pt x="4" y="1131"/>
                    <a:pt x="0" y="1215"/>
                    <a:pt x="39" y="1276"/>
                  </a:cubicBezTo>
                  <a:lnTo>
                    <a:pt x="40" y="1277"/>
                  </a:lnTo>
                  <a:lnTo>
                    <a:pt x="41" y="1278"/>
                  </a:lnTo>
                  <a:cubicBezTo>
                    <a:pt x="133" y="1437"/>
                    <a:pt x="224" y="1596"/>
                    <a:pt x="316" y="1755"/>
                  </a:cubicBezTo>
                  <a:lnTo>
                    <a:pt x="593" y="2235"/>
                  </a:lnTo>
                  <a:cubicBezTo>
                    <a:pt x="630" y="2297"/>
                    <a:pt x="701" y="2342"/>
                    <a:pt x="774" y="2339"/>
                  </a:cubicBezTo>
                  <a:lnTo>
                    <a:pt x="775" y="2338"/>
                  </a:lnTo>
                  <a:lnTo>
                    <a:pt x="776" y="2338"/>
                  </a:lnTo>
                  <a:cubicBezTo>
                    <a:pt x="960" y="2338"/>
                    <a:pt x="1143" y="2338"/>
                    <a:pt x="1327" y="2338"/>
                  </a:cubicBezTo>
                  <a:lnTo>
                    <a:pt x="1881" y="2338"/>
                  </a:lnTo>
                  <a:cubicBezTo>
                    <a:pt x="1953" y="2337"/>
                    <a:pt x="2028" y="2299"/>
                    <a:pt x="2061" y="2234"/>
                  </a:cubicBezTo>
                  <a:lnTo>
                    <a:pt x="2062" y="2233"/>
                  </a:lnTo>
                  <a:lnTo>
                    <a:pt x="2062" y="2231"/>
                  </a:lnTo>
                  <a:cubicBezTo>
                    <a:pt x="2154" y="2073"/>
                    <a:pt x="2246" y="1914"/>
                    <a:pt x="2337" y="1755"/>
                  </a:cubicBezTo>
                  <a:lnTo>
                    <a:pt x="2615" y="1274"/>
                  </a:lnTo>
                  <a:cubicBezTo>
                    <a:pt x="2650" y="1212"/>
                    <a:pt x="2654" y="1128"/>
                    <a:pt x="2614" y="1067"/>
                  </a:cubicBezTo>
                  <a:lnTo>
                    <a:pt x="2613" y="1066"/>
                  </a:lnTo>
                  <a:lnTo>
                    <a:pt x="2613" y="1064"/>
                  </a:lnTo>
                  <a:cubicBezTo>
                    <a:pt x="2521" y="906"/>
                    <a:pt x="2429" y="747"/>
                    <a:pt x="2337" y="588"/>
                  </a:cubicBezTo>
                  <a:lnTo>
                    <a:pt x="2060" y="107"/>
                  </a:lnTo>
                  <a:close/>
                </a:path>
              </a:pathLst>
            </a:custGeom>
            <a:noFill/>
            <a:ln w="12700" cap="flat">
              <a:solidFill>
                <a:schemeClr val="bg1"/>
              </a:solidFill>
              <a:prstDash val="solid"/>
              <a:miter lim="800000"/>
            </a:ln>
          </p:spPr>
          <p:txBody>
            <a:bodyPr vert="horz" wrap="square" lIns="91440" tIns="45720" rIns="91440" bIns="45720" numCol="1" anchor="t" anchorCtr="0" compatLnSpc="1"/>
            <a:lstStyle/>
            <a:p>
              <a:endParaRPr lang="zh-CN" altLang="en-US">
                <a:latin typeface="+mn-lt"/>
                <a:ea typeface="+mn-ea"/>
                <a:cs typeface="+mn-ea"/>
                <a:sym typeface="+mn-lt"/>
              </a:endParaRPr>
            </a:p>
          </p:txBody>
        </p:sp>
      </p:grpSp>
      <p:sp>
        <p:nvSpPr>
          <p:cNvPr id="32" name="矩形 31" descr="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
          <p:cNvSpPr/>
          <p:nvPr/>
        </p:nvSpPr>
        <p:spPr bwMode="auto">
          <a:xfrm>
            <a:off x="1545064" y="1579395"/>
            <a:ext cx="1960880" cy="398780"/>
          </a:xfrm>
          <a:prstGeom prst="rect">
            <a:avLst/>
          </a:prstGeom>
          <a:noFill/>
        </p:spPr>
        <p:txBody>
          <a:bodyPr wrap="none">
            <a:spAutoFit/>
          </a:bodyPr>
          <a:lstStyle/>
          <a:p>
            <a:pPr>
              <a:defRPr/>
            </a:pPr>
            <a:r>
              <a:rPr lang="zh-CN" altLang="en-US" sz="20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国内外研究现状</a:t>
            </a:r>
            <a:endParaRPr lang="zh-CN" altLang="en-US" sz="20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descr="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
          <p:cNvSpPr/>
          <p:nvPr/>
        </p:nvSpPr>
        <p:spPr>
          <a:xfrm>
            <a:off x="1230630" y="1979295"/>
            <a:ext cx="2587625" cy="333375"/>
          </a:xfrm>
          <a:prstGeom prst="rect">
            <a:avLst/>
          </a:prstGeom>
        </p:spPr>
        <p:txBody>
          <a:bodyPr wrap="square">
            <a:spAutoFit/>
          </a:bodyPr>
          <a:lstStyle/>
          <a:p>
            <a:pPr marL="171450" indent="-171450" algn="ctr">
              <a:lnSpc>
                <a:spcPct val="150000"/>
              </a:lnSpc>
              <a:buFont typeface="Arial" panose="020B0604020202020204" pitchFamily="34" charset="0"/>
              <a:buChar char="•"/>
            </a:pPr>
            <a:r>
              <a:rPr sz="1050">
                <a:solidFill>
                  <a:schemeClr val="tx1">
                    <a:lumMod val="85000"/>
                    <a:lumOff val="15000"/>
                  </a:schemeClr>
                </a:solidFill>
              </a:rPr>
              <a:t>图像恢复和秘密信息提取需同时进行</a:t>
            </a:r>
            <a:endParaRPr sz="1050">
              <a:solidFill>
                <a:schemeClr val="tx1">
                  <a:lumMod val="85000"/>
                  <a:lumOff val="15000"/>
                </a:schemeClr>
              </a:solidFill>
            </a:endParaRPr>
          </a:p>
        </p:txBody>
      </p:sp>
      <p:sp>
        <p:nvSpPr>
          <p:cNvPr id="34" name="矩形 33" descr="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
          <p:cNvSpPr/>
          <p:nvPr/>
        </p:nvSpPr>
        <p:spPr>
          <a:xfrm>
            <a:off x="1245447" y="2285234"/>
            <a:ext cx="2283620" cy="333375"/>
          </a:xfrm>
          <a:prstGeom prst="rect">
            <a:avLst/>
          </a:prstGeom>
        </p:spPr>
        <p:txBody>
          <a:bodyPr wrap="square">
            <a:spAutoFit/>
          </a:bodyPr>
          <a:lstStyle/>
          <a:p>
            <a:pPr marL="171450" indent="-171450" algn="ctr">
              <a:lnSpc>
                <a:spcPct val="150000"/>
              </a:lnSpc>
              <a:buFont typeface="Arial" panose="020B0604020202020204" pitchFamily="34" charset="0"/>
              <a:buChar char="•"/>
            </a:pPr>
            <a:r>
              <a:rPr sz="1050">
                <a:solidFill>
                  <a:schemeClr val="tx1">
                    <a:lumMod val="85000"/>
                    <a:lumOff val="15000"/>
                  </a:schemeClr>
                </a:solidFill>
              </a:rPr>
              <a:t>分离的密文域可逆信息隐藏算法</a:t>
            </a:r>
            <a:endParaRPr sz="1050">
              <a:solidFill>
                <a:schemeClr val="tx1">
                  <a:lumMod val="85000"/>
                  <a:lumOff val="15000"/>
                </a:schemeClr>
              </a:solidFill>
            </a:endParaRPr>
          </a:p>
        </p:txBody>
      </p:sp>
      <p:sp>
        <p:nvSpPr>
          <p:cNvPr id="35" name="矩形 34" descr="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
          <p:cNvSpPr/>
          <p:nvPr/>
        </p:nvSpPr>
        <p:spPr>
          <a:xfrm>
            <a:off x="1245447" y="2661448"/>
            <a:ext cx="2283620" cy="818515"/>
          </a:xfrm>
          <a:prstGeom prst="rect">
            <a:avLst/>
          </a:prstGeom>
        </p:spPr>
        <p:txBody>
          <a:bodyPr wrap="square">
            <a:spAutoFit/>
          </a:bodyPr>
          <a:lstStyle/>
          <a:p>
            <a:pPr marL="171450" indent="-171450" algn="ctr">
              <a:lnSpc>
                <a:spcPct val="150000"/>
              </a:lnSpc>
              <a:buFont typeface="Arial" panose="020B0604020202020204" pitchFamily="34" charset="0"/>
              <a:buChar char="•"/>
            </a:pPr>
            <a:r>
              <a:rPr sz="1050">
                <a:solidFill>
                  <a:schemeClr val="tx1">
                    <a:lumMod val="85000"/>
                    <a:lumOff val="15000"/>
                  </a:schemeClr>
                </a:solidFill>
              </a:rPr>
              <a:t>使用图像的最高位平面MSB替换</a:t>
            </a:r>
            <a:r>
              <a:rPr lang="zh-CN" sz="1050">
                <a:solidFill>
                  <a:schemeClr val="tx1">
                    <a:lumMod val="85000"/>
                    <a:lumOff val="15000"/>
                  </a:schemeClr>
                </a:solidFill>
              </a:rPr>
              <a:t>未</a:t>
            </a:r>
            <a:r>
              <a:rPr sz="1050">
                <a:solidFill>
                  <a:schemeClr val="tx1">
                    <a:lumMod val="85000"/>
                    <a:lumOff val="15000"/>
                  </a:schemeClr>
                </a:solidFill>
              </a:rPr>
              <a:t>嵌入秘密信息</a:t>
            </a:r>
            <a:r>
              <a:rPr lang="zh-CN" sz="1050">
                <a:solidFill>
                  <a:schemeClr val="tx1">
                    <a:lumMod val="85000"/>
                    <a:lumOff val="15000"/>
                  </a:schemeClr>
                </a:solidFill>
              </a:rPr>
              <a:t>：CPE-HCRDH和EPE-HCRDH算法</a:t>
            </a:r>
            <a:endParaRPr lang="zh-CN" sz="1050">
              <a:solidFill>
                <a:schemeClr val="tx1">
                  <a:lumMod val="85000"/>
                  <a:lumOff val="15000"/>
                </a:schemeClr>
              </a:solidFill>
            </a:endParaRPr>
          </a:p>
        </p:txBody>
      </p:sp>
      <p:sp>
        <p:nvSpPr>
          <p:cNvPr id="36" name="矩形 35" descr="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
          <p:cNvSpPr/>
          <p:nvPr/>
        </p:nvSpPr>
        <p:spPr bwMode="auto">
          <a:xfrm>
            <a:off x="5895476" y="1579395"/>
            <a:ext cx="1960880" cy="398780"/>
          </a:xfrm>
          <a:prstGeom prst="rect">
            <a:avLst/>
          </a:prstGeom>
          <a:noFill/>
        </p:spPr>
        <p:txBody>
          <a:bodyPr wrap="none">
            <a:spAutoFit/>
          </a:bodyPr>
          <a:lstStyle/>
          <a:p>
            <a:pPr>
              <a:defRPr/>
            </a:pPr>
            <a:r>
              <a:rPr lang="zh-CN" altLang="en-US" sz="20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国内外研究现状</a:t>
            </a:r>
            <a:endParaRPr lang="zh-CN" altLang="en-US" sz="2000" b="1"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descr="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
          <p:cNvSpPr/>
          <p:nvPr/>
        </p:nvSpPr>
        <p:spPr>
          <a:xfrm>
            <a:off x="5710555" y="1979295"/>
            <a:ext cx="2540635" cy="575945"/>
          </a:xfrm>
          <a:prstGeom prst="rect">
            <a:avLst/>
          </a:prstGeom>
        </p:spPr>
        <p:txBody>
          <a:bodyPr wrap="square">
            <a:spAutoFit/>
          </a:bodyPr>
          <a:lstStyle/>
          <a:p>
            <a:pPr marL="171450" indent="-171450" algn="ctr">
              <a:lnSpc>
                <a:spcPct val="150000"/>
              </a:lnSpc>
              <a:buFont typeface="Arial" panose="020B0604020202020204" pitchFamily="34" charset="0"/>
              <a:buChar char="•"/>
            </a:pPr>
            <a:r>
              <a:rPr lang="en-US" sz="1050">
                <a:solidFill>
                  <a:schemeClr val="tx1">
                    <a:lumMod val="85000"/>
                    <a:lumOff val="15000"/>
                  </a:schemeClr>
                </a:solidFill>
              </a:rPr>
              <a:t>TMP</a:t>
            </a:r>
            <a:r>
              <a:rPr lang="zh-CN" altLang="en-US" sz="1050">
                <a:solidFill>
                  <a:schemeClr val="tx1">
                    <a:lumMod val="85000"/>
                    <a:lumOff val="15000"/>
                  </a:schemeClr>
                </a:solidFill>
              </a:rPr>
              <a:t>算法：</a:t>
            </a:r>
            <a:r>
              <a:rPr sz="1050">
                <a:solidFill>
                  <a:schemeClr val="tx1">
                    <a:lumMod val="85000"/>
                    <a:lumOff val="15000"/>
                  </a:schemeClr>
                </a:solidFill>
              </a:rPr>
              <a:t>通过最高位MSB和次高位MSB</a:t>
            </a:r>
            <a:r>
              <a:rPr lang="zh-CN" sz="1050">
                <a:solidFill>
                  <a:schemeClr val="tx1">
                    <a:lumMod val="85000"/>
                    <a:lumOff val="15000"/>
                  </a:schemeClr>
                </a:solidFill>
              </a:rPr>
              <a:t>位平面</a:t>
            </a:r>
            <a:r>
              <a:rPr sz="1050">
                <a:solidFill>
                  <a:schemeClr val="tx1">
                    <a:lumMod val="85000"/>
                    <a:lumOff val="15000"/>
                  </a:schemeClr>
                </a:solidFill>
              </a:rPr>
              <a:t>替换</a:t>
            </a:r>
            <a:r>
              <a:rPr lang="zh-CN" sz="1050">
                <a:solidFill>
                  <a:schemeClr val="tx1">
                    <a:lumMod val="85000"/>
                    <a:lumOff val="15000"/>
                  </a:schemeClr>
                </a:solidFill>
              </a:rPr>
              <a:t>未</a:t>
            </a:r>
            <a:r>
              <a:rPr sz="1050">
                <a:solidFill>
                  <a:schemeClr val="tx1">
                    <a:lumMod val="85000"/>
                    <a:lumOff val="15000"/>
                  </a:schemeClr>
                </a:solidFill>
              </a:rPr>
              <a:t>嵌入秘密信息</a:t>
            </a:r>
            <a:endParaRPr sz="1050">
              <a:solidFill>
                <a:schemeClr val="tx1">
                  <a:lumMod val="85000"/>
                  <a:lumOff val="15000"/>
                </a:schemeClr>
              </a:solidFill>
            </a:endParaRPr>
          </a:p>
        </p:txBody>
      </p:sp>
      <p:sp>
        <p:nvSpPr>
          <p:cNvPr id="38" name="矩形 37" descr="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
          <p:cNvSpPr/>
          <p:nvPr/>
        </p:nvSpPr>
        <p:spPr>
          <a:xfrm>
            <a:off x="5709706" y="2600194"/>
            <a:ext cx="2283620" cy="575945"/>
          </a:xfrm>
          <a:prstGeom prst="rect">
            <a:avLst/>
          </a:prstGeom>
        </p:spPr>
        <p:txBody>
          <a:bodyPr wrap="square">
            <a:spAutoFit/>
          </a:bodyPr>
          <a:lstStyle/>
          <a:p>
            <a:pPr marL="171450" indent="-171450" algn="ctr">
              <a:lnSpc>
                <a:spcPct val="150000"/>
              </a:lnSpc>
              <a:buFont typeface="Arial" panose="020B0604020202020204" pitchFamily="34" charset="0"/>
              <a:buChar char="•"/>
            </a:pPr>
            <a:r>
              <a:rPr lang="en-US" altLang="zh-CN" sz="1050">
                <a:solidFill>
                  <a:schemeClr val="tx1">
                    <a:lumMod val="85000"/>
                    <a:lumOff val="15000"/>
                  </a:schemeClr>
                </a:solidFill>
              </a:rPr>
              <a:t>IPBTL</a:t>
            </a:r>
            <a:r>
              <a:rPr lang="zh-CN" altLang="en-US" sz="1050">
                <a:solidFill>
                  <a:schemeClr val="tx1">
                    <a:lumMod val="85000"/>
                    <a:lumOff val="15000"/>
                  </a:schemeClr>
                </a:solidFill>
              </a:rPr>
              <a:t>算法：基于参数二叉树标记的密文域可逆信息隐藏算法</a:t>
            </a:r>
            <a:endParaRPr lang="zh-CN" altLang="en-US" sz="1050">
              <a:solidFill>
                <a:schemeClr val="tx1">
                  <a:lumMod val="85000"/>
                  <a:lumOff val="15000"/>
                </a:schemeClr>
              </a:solidFill>
            </a:endParaRPr>
          </a:p>
        </p:txBody>
      </p:sp>
      <p:sp>
        <p:nvSpPr>
          <p:cNvPr id="39" name="矩形 38" descr="e7d195523061f1c09e9d68d7cf438b91ef959ecb14fc25d26BBA7F7DBC18E55DFF4014AF651F0BF2569D4B6C1DA7F1A4683A481403BD872FC687266AD13265C1DE7C373772FD8728ABDD69ADD03BFF5BE2862BC891DBB79E45437E2FDAF27DC91B6979945B4A6D5F3E932E9CB07074088B57F959D19CA78E1C5D0E7588E8482D715B56914FD28172AC667753455398A9"/>
          <p:cNvSpPr/>
          <p:nvPr/>
        </p:nvSpPr>
        <p:spPr>
          <a:xfrm>
            <a:off x="5733836" y="3221518"/>
            <a:ext cx="2283620" cy="575945"/>
          </a:xfrm>
          <a:prstGeom prst="rect">
            <a:avLst/>
          </a:prstGeom>
        </p:spPr>
        <p:txBody>
          <a:bodyPr wrap="square">
            <a:spAutoFit/>
          </a:bodyPr>
          <a:lstStyle/>
          <a:p>
            <a:pPr marL="171450" indent="-171450" algn="ctr">
              <a:lnSpc>
                <a:spcPct val="150000"/>
              </a:lnSpc>
              <a:buFont typeface="Arial" panose="020B0604020202020204" pitchFamily="34" charset="0"/>
              <a:buChar char="•"/>
            </a:pPr>
            <a:r>
              <a:rPr lang="en-US" altLang="zh-CN" sz="1050">
                <a:solidFill>
                  <a:schemeClr val="tx1">
                    <a:lumMod val="85000"/>
                    <a:lumOff val="15000"/>
                  </a:schemeClr>
                </a:solidFill>
              </a:rPr>
              <a:t>MPHC</a:t>
            </a:r>
            <a:r>
              <a:rPr lang="zh-CN" altLang="en-US" sz="1050">
                <a:solidFill>
                  <a:schemeClr val="tx1">
                    <a:lumMod val="85000"/>
                    <a:lumOff val="15000"/>
                  </a:schemeClr>
                </a:solidFill>
              </a:rPr>
              <a:t>算法：利用变长哈夫曼编码实现更高效载荷</a:t>
            </a:r>
            <a:endParaRPr lang="zh-CN" altLang="en-US" sz="1050">
              <a:solidFill>
                <a:schemeClr val="tx1">
                  <a:lumMod val="85000"/>
                  <a:lumOff val="15000"/>
                </a:schemeClr>
              </a:solidFill>
            </a:endParaRPr>
          </a:p>
        </p:txBody>
      </p:sp>
      <p:sp>
        <p:nvSpPr>
          <p:cNvPr id="40" name="矩形 39"/>
          <p:cNvSpPr/>
          <p:nvPr/>
        </p:nvSpPr>
        <p:spPr>
          <a:xfrm>
            <a:off x="3893370" y="3202435"/>
            <a:ext cx="1415772" cy="461665"/>
          </a:xfrm>
          <a:prstGeom prst="rect">
            <a:avLst/>
          </a:prstGeom>
        </p:spPr>
        <p:txBody>
          <a:bodyPr wrap="none">
            <a:spAutoFit/>
          </a:bodyPr>
          <a:lstStyle/>
          <a:p>
            <a:pPr algn="ctr"/>
            <a:r>
              <a:rPr lang="zh-CN" altLang="en-US" sz="2400" b="1" kern="100">
                <a:gradFill>
                  <a:gsLst>
                    <a:gs pos="0">
                      <a:schemeClr val="bg1"/>
                    </a:gs>
                    <a:gs pos="100000">
                      <a:schemeClr val="bg1">
                        <a:alpha val="0"/>
                      </a:schemeClr>
                    </a:gs>
                  </a:gsLst>
                  <a:lin ang="5400000" scaled="1"/>
                </a:gradFill>
                <a:latin typeface="+mj-lt"/>
                <a:ea typeface="微软雅黑" panose="020B0503020204020204" pitchFamily="34" charset="-122"/>
                <a:cs typeface="Times New Roman" panose="02020603050405020304" pitchFamily="18" charset="0"/>
              </a:rPr>
              <a:t>研究现状</a:t>
            </a:r>
            <a:endParaRPr lang="zh-CN" altLang="en-US" sz="2400" b="1" kern="100">
              <a:gradFill>
                <a:gsLst>
                  <a:gs pos="0">
                    <a:schemeClr val="bg1"/>
                  </a:gs>
                  <a:gs pos="100000">
                    <a:schemeClr val="bg1">
                      <a:alpha val="0"/>
                    </a:schemeClr>
                  </a:gs>
                </a:gsLst>
                <a:lin ang="5400000" scaled="1"/>
              </a:gradFill>
              <a:latin typeface="+mj-lt"/>
              <a:ea typeface="微软雅黑" panose="020B0503020204020204" pitchFamily="34" charset="-122"/>
              <a:cs typeface="Times New Roman" panose="02020603050405020304" pitchFamily="18" charset="0"/>
            </a:endParaRPr>
          </a:p>
        </p:txBody>
      </p:sp>
      <p:grpSp>
        <p:nvGrpSpPr>
          <p:cNvPr id="41" name="Group 4"/>
          <p:cNvGrpSpPr>
            <a:grpSpLocks noChangeAspect="1"/>
          </p:cNvGrpSpPr>
          <p:nvPr/>
        </p:nvGrpSpPr>
        <p:grpSpPr bwMode="auto">
          <a:xfrm>
            <a:off x="4154489" y="2239964"/>
            <a:ext cx="930275" cy="879476"/>
            <a:chOff x="2617" y="1411"/>
            <a:chExt cx="586" cy="554"/>
          </a:xfrm>
        </p:grpSpPr>
        <p:sp>
          <p:nvSpPr>
            <p:cNvPr id="42" name="AutoShape 3"/>
            <p:cNvSpPr>
              <a:spLocks noChangeAspect="1" noChangeArrowheads="1" noTextEdit="1"/>
            </p:cNvSpPr>
            <p:nvPr/>
          </p:nvSpPr>
          <p:spPr bwMode="auto">
            <a:xfrm>
              <a:off x="2618" y="1412"/>
              <a:ext cx="584"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Freeform 5"/>
            <p:cNvSpPr>
              <a:spLocks noEditPoints="1"/>
            </p:cNvSpPr>
            <p:nvPr/>
          </p:nvSpPr>
          <p:spPr bwMode="auto">
            <a:xfrm>
              <a:off x="2617" y="1411"/>
              <a:ext cx="586" cy="553"/>
            </a:xfrm>
            <a:custGeom>
              <a:avLst/>
              <a:gdLst>
                <a:gd name="T0" fmla="*/ 580 w 599"/>
                <a:gd name="T1" fmla="*/ 46 h 567"/>
                <a:gd name="T2" fmla="*/ 520 w 599"/>
                <a:gd name="T3" fmla="*/ 5 h 567"/>
                <a:gd name="T4" fmla="*/ 94 w 599"/>
                <a:gd name="T5" fmla="*/ 6 h 567"/>
                <a:gd name="T6" fmla="*/ 72 w 599"/>
                <a:gd name="T7" fmla="*/ 47 h 567"/>
                <a:gd name="T8" fmla="*/ 0 w 599"/>
                <a:gd name="T9" fmla="*/ 548 h 567"/>
                <a:gd name="T10" fmla="*/ 18 w 599"/>
                <a:gd name="T11" fmla="*/ 567 h 567"/>
                <a:gd name="T12" fmla="*/ 599 w 599"/>
                <a:gd name="T13" fmla="*/ 64 h 567"/>
                <a:gd name="T14" fmla="*/ 318 w 599"/>
                <a:gd name="T15" fmla="*/ 77 h 567"/>
                <a:gd name="T16" fmla="*/ 318 w 599"/>
                <a:gd name="T17" fmla="*/ 521 h 567"/>
                <a:gd name="T18" fmla="*/ 281 w 599"/>
                <a:gd name="T19" fmla="*/ 521 h 567"/>
                <a:gd name="T20" fmla="*/ 37 w 599"/>
                <a:gd name="T21" fmla="*/ 84 h 567"/>
                <a:gd name="T22" fmla="*/ 87 w 599"/>
                <a:gd name="T23" fmla="*/ 525 h 567"/>
                <a:gd name="T24" fmla="*/ 37 w 599"/>
                <a:gd name="T25" fmla="*/ 84 h 567"/>
                <a:gd name="T26" fmla="*/ 512 w 599"/>
                <a:gd name="T27" fmla="*/ 519 h 567"/>
                <a:gd name="T28" fmla="*/ 562 w 599"/>
                <a:gd name="T29" fmla="*/ 83 h 567"/>
                <a:gd name="T30" fmla="*/ 150 w 599"/>
                <a:gd name="T31" fmla="*/ 99 h 567"/>
                <a:gd name="T32" fmla="*/ 240 w 599"/>
                <a:gd name="T33" fmla="*/ 141 h 567"/>
                <a:gd name="T34" fmla="*/ 245 w 599"/>
                <a:gd name="T35" fmla="*/ 117 h 567"/>
                <a:gd name="T36" fmla="*/ 135 w 599"/>
                <a:gd name="T37" fmla="*/ 174 h 567"/>
                <a:gd name="T38" fmla="*/ 242 w 599"/>
                <a:gd name="T39" fmla="*/ 206 h 567"/>
                <a:gd name="T40" fmla="*/ 245 w 599"/>
                <a:gd name="T41" fmla="*/ 247 h 567"/>
                <a:gd name="T42" fmla="*/ 145 w 599"/>
                <a:gd name="T43" fmla="*/ 254 h 567"/>
                <a:gd name="T44" fmla="*/ 254 w 599"/>
                <a:gd name="T45" fmla="*/ 262 h 567"/>
                <a:gd name="T46" fmla="*/ 150 w 599"/>
                <a:gd name="T47" fmla="*/ 295 h 567"/>
                <a:gd name="T48" fmla="*/ 240 w 599"/>
                <a:gd name="T49" fmla="*/ 337 h 567"/>
                <a:gd name="T50" fmla="*/ 245 w 599"/>
                <a:gd name="T51" fmla="*/ 313 h 567"/>
                <a:gd name="T52" fmla="*/ 135 w 599"/>
                <a:gd name="T53" fmla="*/ 370 h 567"/>
                <a:gd name="T54" fmla="*/ 242 w 599"/>
                <a:gd name="T55" fmla="*/ 402 h 567"/>
                <a:gd name="T56" fmla="*/ 245 w 599"/>
                <a:gd name="T57" fmla="*/ 443 h 567"/>
                <a:gd name="T58" fmla="*/ 145 w 599"/>
                <a:gd name="T59" fmla="*/ 450 h 567"/>
                <a:gd name="T60" fmla="*/ 254 w 599"/>
                <a:gd name="T61" fmla="*/ 457 h 567"/>
                <a:gd name="T62" fmla="*/ 354 w 599"/>
                <a:gd name="T63" fmla="*/ 115 h 567"/>
                <a:gd name="T64" fmla="*/ 359 w 599"/>
                <a:gd name="T65" fmla="*/ 139 h 567"/>
                <a:gd name="T66" fmla="*/ 449 w 599"/>
                <a:gd name="T67" fmla="*/ 95 h 567"/>
                <a:gd name="T68" fmla="*/ 344 w 599"/>
                <a:gd name="T69" fmla="*/ 195 h 567"/>
                <a:gd name="T70" fmla="*/ 454 w 599"/>
                <a:gd name="T71" fmla="*/ 184 h 567"/>
                <a:gd name="T72" fmla="*/ 449 w 599"/>
                <a:gd name="T73" fmla="*/ 226 h 567"/>
                <a:gd name="T74" fmla="*/ 356 w 599"/>
                <a:gd name="T75" fmla="*/ 270 h 567"/>
                <a:gd name="T76" fmla="*/ 464 w 599"/>
                <a:gd name="T77" fmla="*/ 235 h 567"/>
                <a:gd name="T78" fmla="*/ 354 w 599"/>
                <a:gd name="T79" fmla="*/ 311 h 567"/>
                <a:gd name="T80" fmla="*/ 359 w 599"/>
                <a:gd name="T81" fmla="*/ 335 h 567"/>
                <a:gd name="T82" fmla="*/ 449 w 599"/>
                <a:gd name="T83" fmla="*/ 291 h 567"/>
                <a:gd name="T84" fmla="*/ 344 w 599"/>
                <a:gd name="T85" fmla="*/ 391 h 567"/>
                <a:gd name="T86" fmla="*/ 454 w 599"/>
                <a:gd name="T87" fmla="*/ 380 h 567"/>
                <a:gd name="T88" fmla="*/ 449 w 599"/>
                <a:gd name="T89" fmla="*/ 421 h 567"/>
                <a:gd name="T90" fmla="*/ 356 w 599"/>
                <a:gd name="T91" fmla="*/ 466 h 567"/>
                <a:gd name="T92" fmla="*/ 464 w 599"/>
                <a:gd name="T93" fmla="*/ 43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9" h="567">
                  <a:moveTo>
                    <a:pt x="594" y="51"/>
                  </a:moveTo>
                  <a:cubicBezTo>
                    <a:pt x="590" y="48"/>
                    <a:pt x="585" y="46"/>
                    <a:pt x="581" y="46"/>
                  </a:cubicBezTo>
                  <a:cubicBezTo>
                    <a:pt x="580" y="46"/>
                    <a:pt x="580" y="46"/>
                    <a:pt x="580" y="46"/>
                  </a:cubicBezTo>
                  <a:cubicBezTo>
                    <a:pt x="527" y="46"/>
                    <a:pt x="527" y="46"/>
                    <a:pt x="527" y="46"/>
                  </a:cubicBezTo>
                  <a:cubicBezTo>
                    <a:pt x="527" y="19"/>
                    <a:pt x="527" y="19"/>
                    <a:pt x="527" y="19"/>
                  </a:cubicBezTo>
                  <a:cubicBezTo>
                    <a:pt x="527" y="14"/>
                    <a:pt x="524" y="8"/>
                    <a:pt x="520" y="5"/>
                  </a:cubicBezTo>
                  <a:cubicBezTo>
                    <a:pt x="516" y="1"/>
                    <a:pt x="510" y="0"/>
                    <a:pt x="504" y="1"/>
                  </a:cubicBezTo>
                  <a:cubicBezTo>
                    <a:pt x="299" y="43"/>
                    <a:pt x="299" y="43"/>
                    <a:pt x="299" y="43"/>
                  </a:cubicBezTo>
                  <a:cubicBezTo>
                    <a:pt x="94" y="6"/>
                    <a:pt x="94" y="6"/>
                    <a:pt x="94" y="6"/>
                  </a:cubicBezTo>
                  <a:cubicBezTo>
                    <a:pt x="89" y="5"/>
                    <a:pt x="83" y="7"/>
                    <a:pt x="79" y="10"/>
                  </a:cubicBezTo>
                  <a:cubicBezTo>
                    <a:pt x="75" y="14"/>
                    <a:pt x="72" y="19"/>
                    <a:pt x="72" y="25"/>
                  </a:cubicBezTo>
                  <a:cubicBezTo>
                    <a:pt x="72" y="47"/>
                    <a:pt x="72" y="47"/>
                    <a:pt x="72" y="47"/>
                  </a:cubicBezTo>
                  <a:cubicBezTo>
                    <a:pt x="18" y="47"/>
                    <a:pt x="18" y="47"/>
                    <a:pt x="18" y="47"/>
                  </a:cubicBezTo>
                  <a:cubicBezTo>
                    <a:pt x="8" y="47"/>
                    <a:pt x="0" y="56"/>
                    <a:pt x="0" y="66"/>
                  </a:cubicBezTo>
                  <a:cubicBezTo>
                    <a:pt x="0" y="548"/>
                    <a:pt x="0" y="548"/>
                    <a:pt x="0" y="548"/>
                  </a:cubicBezTo>
                  <a:cubicBezTo>
                    <a:pt x="0" y="553"/>
                    <a:pt x="2" y="558"/>
                    <a:pt x="5" y="561"/>
                  </a:cubicBezTo>
                  <a:cubicBezTo>
                    <a:pt x="9" y="565"/>
                    <a:pt x="13" y="567"/>
                    <a:pt x="18" y="567"/>
                  </a:cubicBezTo>
                  <a:cubicBezTo>
                    <a:pt x="18" y="567"/>
                    <a:pt x="18" y="567"/>
                    <a:pt x="18" y="567"/>
                  </a:cubicBezTo>
                  <a:cubicBezTo>
                    <a:pt x="581" y="565"/>
                    <a:pt x="581" y="565"/>
                    <a:pt x="581" y="565"/>
                  </a:cubicBezTo>
                  <a:cubicBezTo>
                    <a:pt x="591" y="565"/>
                    <a:pt x="599" y="556"/>
                    <a:pt x="599" y="546"/>
                  </a:cubicBezTo>
                  <a:cubicBezTo>
                    <a:pt x="599" y="64"/>
                    <a:pt x="599" y="64"/>
                    <a:pt x="599" y="64"/>
                  </a:cubicBezTo>
                  <a:cubicBezTo>
                    <a:pt x="599" y="59"/>
                    <a:pt x="597" y="55"/>
                    <a:pt x="594" y="51"/>
                  </a:cubicBezTo>
                  <a:close/>
                  <a:moveTo>
                    <a:pt x="318" y="521"/>
                  </a:moveTo>
                  <a:cubicBezTo>
                    <a:pt x="318" y="77"/>
                    <a:pt x="318" y="77"/>
                    <a:pt x="318" y="77"/>
                  </a:cubicBezTo>
                  <a:cubicBezTo>
                    <a:pt x="490" y="42"/>
                    <a:pt x="490" y="42"/>
                    <a:pt x="490" y="42"/>
                  </a:cubicBezTo>
                  <a:cubicBezTo>
                    <a:pt x="490" y="486"/>
                    <a:pt x="490" y="486"/>
                    <a:pt x="490" y="486"/>
                  </a:cubicBezTo>
                  <a:lnTo>
                    <a:pt x="318" y="521"/>
                  </a:lnTo>
                  <a:close/>
                  <a:moveTo>
                    <a:pt x="109" y="47"/>
                  </a:moveTo>
                  <a:cubicBezTo>
                    <a:pt x="281" y="77"/>
                    <a:pt x="281" y="77"/>
                    <a:pt x="281" y="77"/>
                  </a:cubicBezTo>
                  <a:cubicBezTo>
                    <a:pt x="281" y="521"/>
                    <a:pt x="281" y="521"/>
                    <a:pt x="281" y="521"/>
                  </a:cubicBezTo>
                  <a:cubicBezTo>
                    <a:pt x="109" y="491"/>
                    <a:pt x="109" y="491"/>
                    <a:pt x="109" y="491"/>
                  </a:cubicBezTo>
                  <a:lnTo>
                    <a:pt x="109" y="47"/>
                  </a:lnTo>
                  <a:close/>
                  <a:moveTo>
                    <a:pt x="37" y="84"/>
                  </a:moveTo>
                  <a:cubicBezTo>
                    <a:pt x="72" y="84"/>
                    <a:pt x="72" y="84"/>
                    <a:pt x="72" y="84"/>
                  </a:cubicBezTo>
                  <a:cubicBezTo>
                    <a:pt x="72" y="507"/>
                    <a:pt x="72" y="507"/>
                    <a:pt x="72" y="507"/>
                  </a:cubicBezTo>
                  <a:cubicBezTo>
                    <a:pt x="72" y="516"/>
                    <a:pt x="79" y="523"/>
                    <a:pt x="87" y="525"/>
                  </a:cubicBezTo>
                  <a:cubicBezTo>
                    <a:pt x="111" y="529"/>
                    <a:pt x="111" y="529"/>
                    <a:pt x="111" y="529"/>
                  </a:cubicBezTo>
                  <a:cubicBezTo>
                    <a:pt x="37" y="529"/>
                    <a:pt x="37" y="529"/>
                    <a:pt x="37" y="529"/>
                  </a:cubicBezTo>
                  <a:cubicBezTo>
                    <a:pt x="37" y="84"/>
                    <a:pt x="37" y="84"/>
                    <a:pt x="37" y="84"/>
                  </a:cubicBezTo>
                  <a:close/>
                  <a:moveTo>
                    <a:pt x="562" y="528"/>
                  </a:moveTo>
                  <a:cubicBezTo>
                    <a:pt x="470" y="528"/>
                    <a:pt x="470" y="528"/>
                    <a:pt x="470" y="528"/>
                  </a:cubicBezTo>
                  <a:cubicBezTo>
                    <a:pt x="512" y="519"/>
                    <a:pt x="512" y="519"/>
                    <a:pt x="512" y="519"/>
                  </a:cubicBezTo>
                  <a:cubicBezTo>
                    <a:pt x="521" y="518"/>
                    <a:pt x="527" y="510"/>
                    <a:pt x="527" y="501"/>
                  </a:cubicBezTo>
                  <a:cubicBezTo>
                    <a:pt x="527" y="83"/>
                    <a:pt x="527" y="83"/>
                    <a:pt x="527" y="83"/>
                  </a:cubicBezTo>
                  <a:cubicBezTo>
                    <a:pt x="562" y="83"/>
                    <a:pt x="562" y="83"/>
                    <a:pt x="562" y="83"/>
                  </a:cubicBezTo>
                  <a:cubicBezTo>
                    <a:pt x="562" y="528"/>
                    <a:pt x="562" y="528"/>
                    <a:pt x="562" y="528"/>
                  </a:cubicBezTo>
                  <a:close/>
                  <a:moveTo>
                    <a:pt x="245" y="117"/>
                  </a:moveTo>
                  <a:cubicBezTo>
                    <a:pt x="150" y="99"/>
                    <a:pt x="150" y="99"/>
                    <a:pt x="150" y="99"/>
                  </a:cubicBezTo>
                  <a:cubicBezTo>
                    <a:pt x="143" y="98"/>
                    <a:pt x="136" y="102"/>
                    <a:pt x="135" y="109"/>
                  </a:cubicBezTo>
                  <a:cubicBezTo>
                    <a:pt x="134" y="116"/>
                    <a:pt x="138" y="122"/>
                    <a:pt x="145" y="123"/>
                  </a:cubicBezTo>
                  <a:cubicBezTo>
                    <a:pt x="240" y="141"/>
                    <a:pt x="240" y="141"/>
                    <a:pt x="240" y="141"/>
                  </a:cubicBezTo>
                  <a:cubicBezTo>
                    <a:pt x="241" y="141"/>
                    <a:pt x="242" y="141"/>
                    <a:pt x="242" y="141"/>
                  </a:cubicBezTo>
                  <a:cubicBezTo>
                    <a:pt x="248" y="141"/>
                    <a:pt x="253" y="137"/>
                    <a:pt x="254" y="131"/>
                  </a:cubicBezTo>
                  <a:cubicBezTo>
                    <a:pt x="256" y="124"/>
                    <a:pt x="251" y="118"/>
                    <a:pt x="245" y="117"/>
                  </a:cubicBezTo>
                  <a:close/>
                  <a:moveTo>
                    <a:pt x="245" y="182"/>
                  </a:moveTo>
                  <a:cubicBezTo>
                    <a:pt x="150" y="164"/>
                    <a:pt x="150" y="164"/>
                    <a:pt x="150" y="164"/>
                  </a:cubicBezTo>
                  <a:cubicBezTo>
                    <a:pt x="143" y="163"/>
                    <a:pt x="136" y="168"/>
                    <a:pt x="135" y="174"/>
                  </a:cubicBezTo>
                  <a:cubicBezTo>
                    <a:pt x="134" y="181"/>
                    <a:pt x="138" y="187"/>
                    <a:pt x="145" y="189"/>
                  </a:cubicBezTo>
                  <a:cubicBezTo>
                    <a:pt x="240" y="206"/>
                    <a:pt x="240" y="206"/>
                    <a:pt x="240" y="206"/>
                  </a:cubicBezTo>
                  <a:cubicBezTo>
                    <a:pt x="241" y="206"/>
                    <a:pt x="242" y="206"/>
                    <a:pt x="242" y="206"/>
                  </a:cubicBezTo>
                  <a:cubicBezTo>
                    <a:pt x="248" y="206"/>
                    <a:pt x="253" y="202"/>
                    <a:pt x="254" y="196"/>
                  </a:cubicBezTo>
                  <a:cubicBezTo>
                    <a:pt x="256" y="190"/>
                    <a:pt x="251" y="183"/>
                    <a:pt x="245" y="182"/>
                  </a:cubicBezTo>
                  <a:close/>
                  <a:moveTo>
                    <a:pt x="245" y="247"/>
                  </a:moveTo>
                  <a:cubicBezTo>
                    <a:pt x="150" y="230"/>
                    <a:pt x="150" y="230"/>
                    <a:pt x="150" y="230"/>
                  </a:cubicBezTo>
                  <a:cubicBezTo>
                    <a:pt x="143" y="228"/>
                    <a:pt x="136" y="233"/>
                    <a:pt x="135" y="239"/>
                  </a:cubicBezTo>
                  <a:cubicBezTo>
                    <a:pt x="134" y="246"/>
                    <a:pt x="138" y="253"/>
                    <a:pt x="145" y="254"/>
                  </a:cubicBezTo>
                  <a:cubicBezTo>
                    <a:pt x="240" y="271"/>
                    <a:pt x="240" y="271"/>
                    <a:pt x="240" y="271"/>
                  </a:cubicBezTo>
                  <a:cubicBezTo>
                    <a:pt x="241" y="272"/>
                    <a:pt x="242" y="272"/>
                    <a:pt x="242" y="272"/>
                  </a:cubicBezTo>
                  <a:cubicBezTo>
                    <a:pt x="248" y="272"/>
                    <a:pt x="253" y="268"/>
                    <a:pt x="254" y="262"/>
                  </a:cubicBezTo>
                  <a:cubicBezTo>
                    <a:pt x="256" y="255"/>
                    <a:pt x="251" y="249"/>
                    <a:pt x="245" y="247"/>
                  </a:cubicBezTo>
                  <a:close/>
                  <a:moveTo>
                    <a:pt x="245" y="313"/>
                  </a:moveTo>
                  <a:cubicBezTo>
                    <a:pt x="150" y="295"/>
                    <a:pt x="150" y="295"/>
                    <a:pt x="150" y="295"/>
                  </a:cubicBezTo>
                  <a:cubicBezTo>
                    <a:pt x="143" y="294"/>
                    <a:pt x="136" y="298"/>
                    <a:pt x="135" y="305"/>
                  </a:cubicBezTo>
                  <a:cubicBezTo>
                    <a:pt x="134" y="311"/>
                    <a:pt x="138" y="318"/>
                    <a:pt x="145" y="319"/>
                  </a:cubicBezTo>
                  <a:cubicBezTo>
                    <a:pt x="240" y="337"/>
                    <a:pt x="240" y="337"/>
                    <a:pt x="240" y="337"/>
                  </a:cubicBezTo>
                  <a:cubicBezTo>
                    <a:pt x="241" y="337"/>
                    <a:pt x="242" y="337"/>
                    <a:pt x="242" y="337"/>
                  </a:cubicBezTo>
                  <a:cubicBezTo>
                    <a:pt x="248" y="337"/>
                    <a:pt x="253" y="333"/>
                    <a:pt x="254" y="327"/>
                  </a:cubicBezTo>
                  <a:cubicBezTo>
                    <a:pt x="256" y="320"/>
                    <a:pt x="251" y="314"/>
                    <a:pt x="245" y="313"/>
                  </a:cubicBezTo>
                  <a:close/>
                  <a:moveTo>
                    <a:pt x="245" y="378"/>
                  </a:moveTo>
                  <a:cubicBezTo>
                    <a:pt x="150" y="360"/>
                    <a:pt x="150" y="360"/>
                    <a:pt x="150" y="360"/>
                  </a:cubicBezTo>
                  <a:cubicBezTo>
                    <a:pt x="143" y="359"/>
                    <a:pt x="136" y="363"/>
                    <a:pt x="135" y="370"/>
                  </a:cubicBezTo>
                  <a:cubicBezTo>
                    <a:pt x="134" y="377"/>
                    <a:pt x="138" y="383"/>
                    <a:pt x="145" y="384"/>
                  </a:cubicBezTo>
                  <a:cubicBezTo>
                    <a:pt x="240" y="402"/>
                    <a:pt x="240" y="402"/>
                    <a:pt x="240" y="402"/>
                  </a:cubicBezTo>
                  <a:cubicBezTo>
                    <a:pt x="241" y="402"/>
                    <a:pt x="242" y="402"/>
                    <a:pt x="242" y="402"/>
                  </a:cubicBezTo>
                  <a:cubicBezTo>
                    <a:pt x="248" y="402"/>
                    <a:pt x="253" y="398"/>
                    <a:pt x="254" y="392"/>
                  </a:cubicBezTo>
                  <a:cubicBezTo>
                    <a:pt x="256" y="385"/>
                    <a:pt x="251" y="379"/>
                    <a:pt x="245" y="378"/>
                  </a:cubicBezTo>
                  <a:close/>
                  <a:moveTo>
                    <a:pt x="245" y="443"/>
                  </a:moveTo>
                  <a:cubicBezTo>
                    <a:pt x="150" y="425"/>
                    <a:pt x="150" y="425"/>
                    <a:pt x="150" y="425"/>
                  </a:cubicBezTo>
                  <a:cubicBezTo>
                    <a:pt x="143" y="424"/>
                    <a:pt x="136" y="429"/>
                    <a:pt x="135" y="435"/>
                  </a:cubicBezTo>
                  <a:cubicBezTo>
                    <a:pt x="134" y="442"/>
                    <a:pt x="138" y="448"/>
                    <a:pt x="145" y="450"/>
                  </a:cubicBezTo>
                  <a:cubicBezTo>
                    <a:pt x="240" y="467"/>
                    <a:pt x="240" y="467"/>
                    <a:pt x="240" y="467"/>
                  </a:cubicBezTo>
                  <a:cubicBezTo>
                    <a:pt x="241" y="467"/>
                    <a:pt x="242" y="467"/>
                    <a:pt x="242" y="467"/>
                  </a:cubicBezTo>
                  <a:cubicBezTo>
                    <a:pt x="248" y="467"/>
                    <a:pt x="253" y="463"/>
                    <a:pt x="254" y="457"/>
                  </a:cubicBezTo>
                  <a:cubicBezTo>
                    <a:pt x="256" y="451"/>
                    <a:pt x="251" y="444"/>
                    <a:pt x="245" y="443"/>
                  </a:cubicBezTo>
                  <a:close/>
                  <a:moveTo>
                    <a:pt x="449" y="95"/>
                  </a:moveTo>
                  <a:cubicBezTo>
                    <a:pt x="354" y="115"/>
                    <a:pt x="354" y="115"/>
                    <a:pt x="354" y="115"/>
                  </a:cubicBezTo>
                  <a:cubicBezTo>
                    <a:pt x="347" y="117"/>
                    <a:pt x="343" y="123"/>
                    <a:pt x="344" y="130"/>
                  </a:cubicBezTo>
                  <a:cubicBezTo>
                    <a:pt x="346" y="136"/>
                    <a:pt x="351" y="140"/>
                    <a:pt x="356" y="140"/>
                  </a:cubicBezTo>
                  <a:cubicBezTo>
                    <a:pt x="357" y="140"/>
                    <a:pt x="358" y="140"/>
                    <a:pt x="359" y="139"/>
                  </a:cubicBezTo>
                  <a:cubicBezTo>
                    <a:pt x="454" y="119"/>
                    <a:pt x="454" y="119"/>
                    <a:pt x="454" y="119"/>
                  </a:cubicBezTo>
                  <a:cubicBezTo>
                    <a:pt x="461" y="118"/>
                    <a:pt x="465" y="111"/>
                    <a:pt x="464" y="105"/>
                  </a:cubicBezTo>
                  <a:cubicBezTo>
                    <a:pt x="462" y="98"/>
                    <a:pt x="456" y="94"/>
                    <a:pt x="449" y="95"/>
                  </a:cubicBezTo>
                  <a:close/>
                  <a:moveTo>
                    <a:pt x="449" y="160"/>
                  </a:moveTo>
                  <a:cubicBezTo>
                    <a:pt x="354" y="181"/>
                    <a:pt x="354" y="181"/>
                    <a:pt x="354" y="181"/>
                  </a:cubicBezTo>
                  <a:cubicBezTo>
                    <a:pt x="347" y="182"/>
                    <a:pt x="343" y="189"/>
                    <a:pt x="344" y="195"/>
                  </a:cubicBezTo>
                  <a:cubicBezTo>
                    <a:pt x="346" y="201"/>
                    <a:pt x="351" y="205"/>
                    <a:pt x="356" y="205"/>
                  </a:cubicBezTo>
                  <a:cubicBezTo>
                    <a:pt x="357" y="205"/>
                    <a:pt x="358" y="205"/>
                    <a:pt x="359" y="205"/>
                  </a:cubicBezTo>
                  <a:cubicBezTo>
                    <a:pt x="454" y="184"/>
                    <a:pt x="454" y="184"/>
                    <a:pt x="454" y="184"/>
                  </a:cubicBezTo>
                  <a:cubicBezTo>
                    <a:pt x="461" y="183"/>
                    <a:pt x="465" y="176"/>
                    <a:pt x="464" y="170"/>
                  </a:cubicBezTo>
                  <a:cubicBezTo>
                    <a:pt x="462" y="163"/>
                    <a:pt x="456" y="159"/>
                    <a:pt x="449" y="160"/>
                  </a:cubicBezTo>
                  <a:close/>
                  <a:moveTo>
                    <a:pt x="449" y="226"/>
                  </a:moveTo>
                  <a:cubicBezTo>
                    <a:pt x="354" y="246"/>
                    <a:pt x="354" y="246"/>
                    <a:pt x="354" y="246"/>
                  </a:cubicBezTo>
                  <a:cubicBezTo>
                    <a:pt x="347" y="247"/>
                    <a:pt x="343" y="254"/>
                    <a:pt x="344" y="260"/>
                  </a:cubicBezTo>
                  <a:cubicBezTo>
                    <a:pt x="346" y="266"/>
                    <a:pt x="351" y="270"/>
                    <a:pt x="356" y="270"/>
                  </a:cubicBezTo>
                  <a:cubicBezTo>
                    <a:pt x="357" y="270"/>
                    <a:pt x="358" y="270"/>
                    <a:pt x="359" y="270"/>
                  </a:cubicBezTo>
                  <a:cubicBezTo>
                    <a:pt x="454" y="250"/>
                    <a:pt x="454" y="250"/>
                    <a:pt x="454" y="250"/>
                  </a:cubicBezTo>
                  <a:cubicBezTo>
                    <a:pt x="461" y="248"/>
                    <a:pt x="465" y="242"/>
                    <a:pt x="464" y="235"/>
                  </a:cubicBezTo>
                  <a:cubicBezTo>
                    <a:pt x="462" y="228"/>
                    <a:pt x="456" y="224"/>
                    <a:pt x="449" y="226"/>
                  </a:cubicBezTo>
                  <a:close/>
                  <a:moveTo>
                    <a:pt x="449" y="291"/>
                  </a:moveTo>
                  <a:cubicBezTo>
                    <a:pt x="354" y="311"/>
                    <a:pt x="354" y="311"/>
                    <a:pt x="354" y="311"/>
                  </a:cubicBezTo>
                  <a:cubicBezTo>
                    <a:pt x="347" y="312"/>
                    <a:pt x="343" y="319"/>
                    <a:pt x="344" y="326"/>
                  </a:cubicBezTo>
                  <a:cubicBezTo>
                    <a:pt x="346" y="331"/>
                    <a:pt x="351" y="335"/>
                    <a:pt x="356" y="335"/>
                  </a:cubicBezTo>
                  <a:cubicBezTo>
                    <a:pt x="357" y="335"/>
                    <a:pt x="358" y="335"/>
                    <a:pt x="359" y="335"/>
                  </a:cubicBezTo>
                  <a:cubicBezTo>
                    <a:pt x="454" y="315"/>
                    <a:pt x="454" y="315"/>
                    <a:pt x="454" y="315"/>
                  </a:cubicBezTo>
                  <a:cubicBezTo>
                    <a:pt x="461" y="313"/>
                    <a:pt x="465" y="307"/>
                    <a:pt x="464" y="300"/>
                  </a:cubicBezTo>
                  <a:cubicBezTo>
                    <a:pt x="462" y="294"/>
                    <a:pt x="456" y="290"/>
                    <a:pt x="449" y="291"/>
                  </a:cubicBezTo>
                  <a:close/>
                  <a:moveTo>
                    <a:pt x="449" y="356"/>
                  </a:moveTo>
                  <a:cubicBezTo>
                    <a:pt x="354" y="376"/>
                    <a:pt x="354" y="376"/>
                    <a:pt x="354" y="376"/>
                  </a:cubicBezTo>
                  <a:cubicBezTo>
                    <a:pt x="347" y="378"/>
                    <a:pt x="343" y="384"/>
                    <a:pt x="344" y="391"/>
                  </a:cubicBezTo>
                  <a:cubicBezTo>
                    <a:pt x="346" y="397"/>
                    <a:pt x="351" y="401"/>
                    <a:pt x="356" y="401"/>
                  </a:cubicBezTo>
                  <a:cubicBezTo>
                    <a:pt x="357" y="401"/>
                    <a:pt x="358" y="401"/>
                    <a:pt x="359" y="400"/>
                  </a:cubicBezTo>
                  <a:cubicBezTo>
                    <a:pt x="454" y="380"/>
                    <a:pt x="454" y="380"/>
                    <a:pt x="454" y="380"/>
                  </a:cubicBezTo>
                  <a:cubicBezTo>
                    <a:pt x="461" y="379"/>
                    <a:pt x="465" y="372"/>
                    <a:pt x="464" y="366"/>
                  </a:cubicBezTo>
                  <a:cubicBezTo>
                    <a:pt x="462" y="359"/>
                    <a:pt x="456" y="355"/>
                    <a:pt x="449" y="356"/>
                  </a:cubicBezTo>
                  <a:close/>
                  <a:moveTo>
                    <a:pt x="449" y="421"/>
                  </a:moveTo>
                  <a:cubicBezTo>
                    <a:pt x="354" y="442"/>
                    <a:pt x="354" y="442"/>
                    <a:pt x="354" y="442"/>
                  </a:cubicBezTo>
                  <a:cubicBezTo>
                    <a:pt x="347" y="443"/>
                    <a:pt x="343" y="450"/>
                    <a:pt x="344" y="456"/>
                  </a:cubicBezTo>
                  <a:cubicBezTo>
                    <a:pt x="346" y="462"/>
                    <a:pt x="351" y="466"/>
                    <a:pt x="356" y="466"/>
                  </a:cubicBezTo>
                  <a:cubicBezTo>
                    <a:pt x="357" y="466"/>
                    <a:pt x="358" y="466"/>
                    <a:pt x="359" y="466"/>
                  </a:cubicBezTo>
                  <a:cubicBezTo>
                    <a:pt x="454" y="445"/>
                    <a:pt x="454" y="445"/>
                    <a:pt x="454" y="445"/>
                  </a:cubicBezTo>
                  <a:cubicBezTo>
                    <a:pt x="461" y="444"/>
                    <a:pt x="465" y="437"/>
                    <a:pt x="464" y="431"/>
                  </a:cubicBezTo>
                  <a:cubicBezTo>
                    <a:pt x="462" y="424"/>
                    <a:pt x="456" y="420"/>
                    <a:pt x="449" y="42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37160" y="93124"/>
            <a:ext cx="2468880" cy="368300"/>
          </a:xfrm>
          <a:prstGeom prst="rect">
            <a:avLst/>
          </a:prstGeom>
          <a:ln>
            <a:noFill/>
          </a:ln>
        </p:spPr>
        <p:txBody>
          <a:bodyPr wrap="none">
            <a:spAutoFit/>
          </a:bodyPr>
          <a:lstStyle/>
          <a:p>
            <a:pPr>
              <a:defRPr/>
            </a:pPr>
            <a:r>
              <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选题的背景与相关工作</a:t>
            </a:r>
            <a:endParaRPr lang="zh-CN" altLang="en-US"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37160" y="462456"/>
            <a:ext cx="2123902" cy="169277"/>
          </a:xfrm>
          <a:prstGeom prst="rect">
            <a:avLst/>
          </a:prstGeom>
          <a:ln>
            <a:noFill/>
          </a:ln>
        </p:spPr>
        <p:txBody>
          <a:bodyPr wrap="square">
            <a:spAutoFit/>
          </a:bodyPr>
          <a:lstStyle/>
          <a:p>
            <a:r>
              <a:rPr lang="en-US" altLang="zh-CN" sz="500">
                <a:solidFill>
                  <a:schemeClr val="bg1"/>
                </a:solidFill>
                <a:latin typeface="Arial" panose="020B0604020202020204"/>
              </a:rPr>
              <a:t>BACKGROUND AND SIGNIFICANCE OF THE SELECTED TOPIC</a:t>
            </a:r>
            <a:endParaRPr lang="en-US" altLang="zh-CN" sz="500">
              <a:solidFill>
                <a:schemeClr val="bg1"/>
              </a:solidFill>
              <a:latin typeface="Arial" panose="020B0604020202020204"/>
            </a:endParaRPr>
          </a:p>
        </p:txBody>
      </p:sp>
      <p:sp>
        <p:nvSpPr>
          <p:cNvPr id="5" name="矩形: 圆角 4"/>
          <p:cNvSpPr/>
          <p:nvPr/>
        </p:nvSpPr>
        <p:spPr>
          <a:xfrm>
            <a:off x="228600" y="1378585"/>
            <a:ext cx="8673465" cy="3540760"/>
          </a:xfrm>
          <a:prstGeom prst="roundRect">
            <a:avLst>
              <a:gd name="adj" fmla="val 5653"/>
            </a:avLst>
          </a:prstGeom>
          <a:solidFill>
            <a:schemeClr val="bg1"/>
          </a:solidFill>
          <a:ln>
            <a:noFill/>
          </a:ln>
          <a:effectLst>
            <a:outerShdw blurRad="1270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bwMode="auto">
          <a:xfrm>
            <a:off x="528800" y="1674907"/>
            <a:ext cx="2512695" cy="521970"/>
          </a:xfrm>
          <a:prstGeom prst="rect">
            <a:avLst/>
          </a:prstGeom>
          <a:noFill/>
        </p:spPr>
        <p:txBody>
          <a:bodyPr wrap="none">
            <a:spAutoFit/>
          </a:bodyPr>
          <a:lstStyle/>
          <a:p>
            <a:pPr>
              <a:defRPr/>
            </a:pPr>
            <a:r>
              <a:rPr lang="en-US" altLang="zh-CN" sz="2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Contributions</a:t>
            </a:r>
            <a:endParaRPr lang="en-US" altLang="zh-CN" sz="2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矩形 40"/>
          <p:cNvSpPr/>
          <p:nvPr/>
        </p:nvSpPr>
        <p:spPr>
          <a:xfrm>
            <a:off x="528955" y="2185670"/>
            <a:ext cx="5793105" cy="2030095"/>
          </a:xfrm>
          <a:prstGeom prst="rect">
            <a:avLst/>
          </a:prstGeom>
        </p:spPr>
        <p:txBody>
          <a:bodyPr wrap="square">
            <a:spAutoFit/>
          </a:bodyPr>
          <a:lstStyle/>
          <a:p>
            <a:pPr>
              <a:lnSpc>
                <a:spcPct val="150000"/>
              </a:lnSpc>
            </a:pPr>
            <a:r>
              <a:rPr lang="zh-CN" altLang="en-US" sz="1400">
                <a:solidFill>
                  <a:schemeClr val="tx1">
                    <a:lumMod val="85000"/>
                    <a:lumOff val="15000"/>
                  </a:schemeClr>
                </a:solidFill>
                <a:sym typeface="+mn-ea"/>
              </a:rPr>
              <a:t>文章</a:t>
            </a:r>
            <a:r>
              <a:rPr lang="en-US" altLang="zh-CN" sz="1400">
                <a:solidFill>
                  <a:schemeClr val="tx1">
                    <a:lumMod val="85000"/>
                    <a:lumOff val="15000"/>
                  </a:schemeClr>
                </a:solidFill>
                <a:sym typeface="+mn-ea"/>
              </a:rPr>
              <a:t>基于自适应的哈夫曼编码方案设计了一种</a:t>
            </a:r>
            <a:r>
              <a:rPr lang="en-US" altLang="zh-CN" sz="1400" b="1">
                <a:solidFill>
                  <a:schemeClr val="tx1">
                    <a:lumMod val="85000"/>
                    <a:lumOff val="15000"/>
                  </a:schemeClr>
                </a:solidFill>
                <a:sym typeface="+mn-ea"/>
              </a:rPr>
              <a:t>RRBE的RDHEI算法</a:t>
            </a:r>
            <a:r>
              <a:rPr lang="en-US" altLang="zh-CN" sz="1400">
                <a:solidFill>
                  <a:schemeClr val="tx1">
                    <a:lumMod val="85000"/>
                    <a:lumOff val="15000"/>
                  </a:schemeClr>
                </a:solidFill>
                <a:sym typeface="+mn-ea"/>
              </a:rPr>
              <a:t>，主要贡献包括以下3个方面；</a:t>
            </a:r>
            <a:endParaRPr lang="en-US" altLang="zh-CN" sz="1400">
              <a:solidFill>
                <a:schemeClr val="tx1">
                  <a:lumMod val="85000"/>
                  <a:lumOff val="15000"/>
                </a:schemeClr>
              </a:solidFill>
              <a:sym typeface="+mn-ea"/>
            </a:endParaRPr>
          </a:p>
          <a:p>
            <a:pPr marL="285750" indent="-285750">
              <a:lnSpc>
                <a:spcPct val="150000"/>
              </a:lnSpc>
              <a:buFont typeface="Arial" panose="020B0604020202020204" pitchFamily="34" charset="0"/>
              <a:buChar char="•"/>
            </a:pPr>
            <a:r>
              <a:rPr lang="en-US" altLang="zh-CN" sz="1400">
                <a:solidFill>
                  <a:schemeClr val="tx1">
                    <a:lumMod val="85000"/>
                    <a:lumOff val="15000"/>
                  </a:schemeClr>
                </a:solidFill>
                <a:sym typeface="+mn-ea"/>
              </a:rPr>
              <a:t>可以探索</a:t>
            </a:r>
            <a:r>
              <a:rPr lang="en-US" altLang="zh-CN" sz="1400" b="1">
                <a:solidFill>
                  <a:schemeClr val="tx1">
                    <a:lumMod val="85000"/>
                    <a:lumOff val="15000"/>
                  </a:schemeClr>
                </a:solidFill>
                <a:sym typeface="+mn-ea"/>
              </a:rPr>
              <a:t>更大的数据嵌入空间</a:t>
            </a:r>
            <a:r>
              <a:rPr lang="en-US" altLang="zh-CN" sz="1400">
                <a:solidFill>
                  <a:schemeClr val="tx1">
                    <a:lumMod val="85000"/>
                    <a:lumOff val="15000"/>
                  </a:schemeClr>
                </a:solidFill>
                <a:sym typeface="+mn-ea"/>
              </a:rPr>
              <a:t>，从而获得</a:t>
            </a:r>
            <a:r>
              <a:rPr lang="en-US" altLang="zh-CN" sz="1400" b="1">
                <a:solidFill>
                  <a:schemeClr val="tx1">
                    <a:lumMod val="85000"/>
                    <a:lumOff val="15000"/>
                  </a:schemeClr>
                </a:solidFill>
                <a:sym typeface="+mn-ea"/>
              </a:rPr>
              <a:t>更高的有效载荷</a:t>
            </a:r>
            <a:r>
              <a:rPr lang="en-US" altLang="zh-CN" sz="1400">
                <a:solidFill>
                  <a:schemeClr val="tx1">
                    <a:lumMod val="85000"/>
                    <a:lumOff val="15000"/>
                  </a:schemeClr>
                </a:solidFill>
                <a:sym typeface="+mn-ea"/>
              </a:rPr>
              <a:t>；</a:t>
            </a:r>
            <a:endParaRPr lang="en-US" altLang="zh-CN" sz="1400">
              <a:solidFill>
                <a:schemeClr val="tx1">
                  <a:lumMod val="85000"/>
                  <a:lumOff val="15000"/>
                </a:schemeClr>
              </a:solidFill>
              <a:sym typeface="+mn-ea"/>
            </a:endParaRPr>
          </a:p>
          <a:p>
            <a:pPr marL="285750" indent="-285750">
              <a:lnSpc>
                <a:spcPct val="150000"/>
              </a:lnSpc>
              <a:buFont typeface="Arial" panose="020B0604020202020204" pitchFamily="34" charset="0"/>
              <a:buChar char="•"/>
            </a:pPr>
            <a:r>
              <a:rPr lang="en-US" altLang="zh-CN" sz="1400">
                <a:solidFill>
                  <a:schemeClr val="tx1">
                    <a:lumMod val="85000"/>
                    <a:lumOff val="15000"/>
                  </a:schemeClr>
                </a:solidFill>
                <a:sym typeface="+mn-ea"/>
              </a:rPr>
              <a:t>根据概率分布分配不同长度的码字，可使平均码长最短，实现了</a:t>
            </a:r>
            <a:r>
              <a:rPr lang="en-US" altLang="zh-CN" sz="1400" b="1">
                <a:solidFill>
                  <a:schemeClr val="tx1">
                    <a:lumMod val="85000"/>
                    <a:lumOff val="15000"/>
                  </a:schemeClr>
                </a:solidFill>
                <a:sym typeface="+mn-ea"/>
              </a:rPr>
              <a:t>最优编码</a:t>
            </a:r>
            <a:r>
              <a:rPr lang="en-US" altLang="zh-CN" sz="1400">
                <a:solidFill>
                  <a:schemeClr val="tx1">
                    <a:lumMod val="85000"/>
                    <a:lumOff val="15000"/>
                  </a:schemeClr>
                </a:solidFill>
                <a:sym typeface="+mn-ea"/>
              </a:rPr>
              <a:t>的选择；</a:t>
            </a:r>
            <a:endParaRPr lang="en-US" altLang="zh-CN" sz="1400">
              <a:solidFill>
                <a:schemeClr val="tx1">
                  <a:lumMod val="85000"/>
                  <a:lumOff val="15000"/>
                </a:schemeClr>
              </a:solidFill>
              <a:sym typeface="+mn-ea"/>
            </a:endParaRPr>
          </a:p>
          <a:p>
            <a:pPr marL="285750" indent="-285750">
              <a:lnSpc>
                <a:spcPct val="150000"/>
              </a:lnSpc>
              <a:buFont typeface="Arial" panose="020B0604020202020204" pitchFamily="34" charset="0"/>
              <a:buChar char="•"/>
            </a:pPr>
            <a:r>
              <a:rPr lang="en-US" altLang="zh-CN" sz="1400">
                <a:solidFill>
                  <a:schemeClr val="tx1">
                    <a:lumMod val="85000"/>
                    <a:lumOff val="15000"/>
                  </a:schemeClr>
                </a:solidFill>
                <a:sym typeface="+mn-ea"/>
              </a:rPr>
              <a:t>对不同的图像采用不同的码字，增强了信息嵌</a:t>
            </a:r>
            <a:r>
              <a:rPr lang="zh-CN" altLang="en-US" sz="1400">
                <a:solidFill>
                  <a:schemeClr val="tx1">
                    <a:lumMod val="85000"/>
                    <a:lumOff val="15000"/>
                  </a:schemeClr>
                </a:solidFill>
                <a:sym typeface="+mn-ea"/>
              </a:rPr>
              <a:t>入</a:t>
            </a:r>
            <a:r>
              <a:rPr lang="en-US" altLang="zh-CN" sz="1400">
                <a:solidFill>
                  <a:schemeClr val="tx1">
                    <a:lumMod val="85000"/>
                    <a:lumOff val="15000"/>
                  </a:schemeClr>
                </a:solidFill>
                <a:sym typeface="+mn-ea"/>
              </a:rPr>
              <a:t>过程的</a:t>
            </a:r>
            <a:r>
              <a:rPr lang="en-US" altLang="zh-CN" sz="1400" b="1">
                <a:solidFill>
                  <a:schemeClr val="tx1">
                    <a:lumMod val="85000"/>
                    <a:lumOff val="15000"/>
                  </a:schemeClr>
                </a:solidFill>
                <a:sym typeface="+mn-ea"/>
              </a:rPr>
              <a:t>安全性</a:t>
            </a:r>
            <a:endParaRPr lang="en-US" altLang="zh-CN" sz="1400" b="1">
              <a:solidFill>
                <a:schemeClr val="tx1">
                  <a:lumMod val="85000"/>
                  <a:lumOff val="15000"/>
                </a:schemeClr>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 y="3994298"/>
            <a:ext cx="9144000" cy="1149202"/>
          </a:xfrm>
          <a:prstGeom prst="rect">
            <a:avLst/>
          </a:prstGeom>
          <a:solidFill>
            <a:srgbClr val="425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2" name="组合 11"/>
          <p:cNvGrpSpPr/>
          <p:nvPr/>
        </p:nvGrpSpPr>
        <p:grpSpPr>
          <a:xfrm>
            <a:off x="1448747" y="1247492"/>
            <a:ext cx="6246507" cy="1763370"/>
            <a:chOff x="1841900" y="1247492"/>
            <a:chExt cx="6246507" cy="1763370"/>
          </a:xfrm>
        </p:grpSpPr>
        <p:sp>
          <p:nvSpPr>
            <p:cNvPr id="21" name="文本框 6"/>
            <p:cNvSpPr txBox="1">
              <a:spLocks noChangeArrowheads="1"/>
            </p:cNvSpPr>
            <p:nvPr/>
          </p:nvSpPr>
          <p:spPr bwMode="auto">
            <a:xfrm>
              <a:off x="3389119" y="1465702"/>
              <a:ext cx="34163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a:solidFill>
                    <a:schemeClr val="accent1"/>
                  </a:solidFill>
                  <a:latin typeface="+mj-ea"/>
                  <a:ea typeface="+mj-ea"/>
                </a:rPr>
                <a:t>研究方法及过程</a:t>
              </a:r>
              <a:endParaRPr lang="zh-CN" altLang="en-US" sz="3600">
                <a:solidFill>
                  <a:schemeClr val="accent1"/>
                </a:solidFill>
                <a:latin typeface="+mj-ea"/>
                <a:ea typeface="+mj-ea"/>
              </a:endParaRPr>
            </a:p>
          </p:txBody>
        </p:sp>
        <p:sp>
          <p:nvSpPr>
            <p:cNvPr id="22" name="矩形 21"/>
            <p:cNvSpPr/>
            <p:nvPr/>
          </p:nvSpPr>
          <p:spPr>
            <a:xfrm>
              <a:off x="3389119" y="2059171"/>
              <a:ext cx="2470548" cy="261610"/>
            </a:xfrm>
            <a:prstGeom prst="rect">
              <a:avLst/>
            </a:prstGeom>
          </p:spPr>
          <p:txBody>
            <a:bodyPr wrap="none">
              <a:spAutoFit/>
            </a:bodyPr>
            <a:lstStyle/>
            <a:p>
              <a:pPr lvl="0" fontAlgn="base">
                <a:spcBef>
                  <a:spcPct val="0"/>
                </a:spcBef>
                <a:spcAft>
                  <a:spcPct val="0"/>
                </a:spcAft>
                <a:defRPr/>
              </a:pPr>
              <a:r>
                <a:rPr lang="en-US" altLang="zh-CN" sz="1100">
                  <a:solidFill>
                    <a:schemeClr val="accent1"/>
                  </a:solidFill>
                  <a:latin typeface="+mj-lt"/>
                  <a:ea typeface="方正兰亭黑_GBK"/>
                </a:rPr>
                <a:t>Research Methods And Processes</a:t>
              </a:r>
              <a:endParaRPr lang="en-US" altLang="zh-CN" sz="1100">
                <a:solidFill>
                  <a:schemeClr val="accent1"/>
                </a:solidFill>
                <a:latin typeface="+mj-lt"/>
                <a:ea typeface="方正兰亭黑_GBK"/>
              </a:endParaRPr>
            </a:p>
          </p:txBody>
        </p:sp>
        <p:sp>
          <p:nvSpPr>
            <p:cNvPr id="23" name="文本框 6"/>
            <p:cNvSpPr txBox="1">
              <a:spLocks noChangeArrowheads="1"/>
            </p:cNvSpPr>
            <p:nvPr/>
          </p:nvSpPr>
          <p:spPr bwMode="auto">
            <a:xfrm>
              <a:off x="1841900" y="1247492"/>
              <a:ext cx="154721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9600">
                  <a:solidFill>
                    <a:schemeClr val="accent1"/>
                  </a:solidFill>
                  <a:latin typeface="+mj-lt"/>
                  <a:ea typeface="+mj-ea"/>
                </a:rPr>
                <a:t>02</a:t>
              </a:r>
              <a:endParaRPr lang="zh-CN" altLang="en-US" sz="9600">
                <a:solidFill>
                  <a:schemeClr val="accent1"/>
                </a:solidFill>
                <a:latin typeface="+mj-lt"/>
                <a:ea typeface="+mj-ea"/>
              </a:endParaRPr>
            </a:p>
          </p:txBody>
        </p:sp>
        <p:cxnSp>
          <p:nvCxnSpPr>
            <p:cNvPr id="9" name="直接连接符 8"/>
            <p:cNvCxnSpPr/>
            <p:nvPr/>
          </p:nvCxnSpPr>
          <p:spPr>
            <a:xfrm>
              <a:off x="3502958" y="2423895"/>
              <a:ext cx="3987053" cy="0"/>
            </a:xfrm>
            <a:prstGeom prst="line">
              <a:avLst/>
            </a:prstGeom>
            <a:ln>
              <a:solidFill>
                <a:srgbClr val="42556C"/>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370769" y="2458851"/>
              <a:ext cx="4717638" cy="552011"/>
            </a:xfrm>
            <a:prstGeom prst="rect">
              <a:avLst/>
            </a:prstGeom>
          </p:spPr>
          <p:txBody>
            <a:bodyPr wrap="square">
              <a:spAutoFit/>
            </a:bodyPr>
            <a:lstStyle/>
            <a:p>
              <a:pPr>
                <a:lnSpc>
                  <a:spcPct val="150000"/>
                </a:lnSpc>
              </a:pPr>
              <a:r>
                <a:rPr lang="en-US" altLang="zh-CN" sz="1050">
                  <a:solidFill>
                    <a:schemeClr val="tx1">
                      <a:lumMod val="85000"/>
                      <a:lumOff val="15000"/>
                    </a:schemeClr>
                  </a:solidFill>
                </a:rPr>
                <a:t>Lorem ipsum dolor sit amet, consectetur adipiscing elit. Donec luctus nibh sit amet sem vulputate venenatis bibendum orci pulvinar. </a:t>
              </a:r>
              <a:endParaRPr lang="en-US" altLang="zh-CN" sz="1050">
                <a:solidFill>
                  <a:schemeClr val="tx1">
                    <a:lumMod val="85000"/>
                    <a:lumOff val="15000"/>
                  </a:schemeClr>
                </a:solidFill>
              </a:endParaRPr>
            </a:p>
          </p:txBody>
        </p:sp>
      </p:grpSp>
    </p:spTree>
  </p:cSld>
  <p:clrMapOvr>
    <a:masterClrMapping/>
  </p:clrMapOvr>
</p:sld>
</file>

<file path=ppt/tags/tag1.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10.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11.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12.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13.xml><?xml version="1.0" encoding="utf-8"?>
<p:tagLst xmlns:p="http://schemas.openxmlformats.org/presentationml/2006/main">
  <p:tag name="KSO_WM_DIAGRAM_VIRTUALLY_FRAME" val="{&quot;height&quot;:218.38480314960634,&quot;left&quot;:21.970551181102362,&quot;top&quot;:123.61519685039369,&quot;width&quot;:676.0588976377952}"/>
</p:tagLst>
</file>

<file path=ppt/tags/tag14.xml><?xml version="1.0" encoding="utf-8"?>
<p:tagLst xmlns:p="http://schemas.openxmlformats.org/presentationml/2006/main">
  <p:tag name="KSO_WM_DIAGRAM_VIRTUALLY_FRAME" val="{&quot;height&quot;:218.38480314960634,&quot;left&quot;:21.970551181102362,&quot;top&quot;:123.61519685039369,&quot;width&quot;:676.0588976377952}"/>
</p:tagLst>
</file>

<file path=ppt/tags/tag15.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16.xml><?xml version="1.0" encoding="utf-8"?>
<p:tagLst xmlns:p="http://schemas.openxmlformats.org/presentationml/2006/main">
  <p:tag name="KSO_WM_DIAGRAM_VIRTUALLY_FRAME" val="{&quot;height&quot;:218.38480314960634,&quot;left&quot;:21.970551181102362,&quot;top&quot;:123.61519685039369,&quot;width&quot;:676.0588976377952}"/>
</p:tagLst>
</file>

<file path=ppt/tags/tag17.xml><?xml version="1.0" encoding="utf-8"?>
<p:tagLst xmlns:p="http://schemas.openxmlformats.org/presentationml/2006/main">
  <p:tag name="KSO_WM_DIAGRAM_VIRTUALLY_FRAME" val="{&quot;height&quot;:218.38480314960634,&quot;left&quot;:21.970551181102362,&quot;top&quot;:123.61519685039369,&quot;width&quot;:676.0588976377952}"/>
</p:tagLst>
</file>

<file path=ppt/tags/tag18.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19.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20.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1.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2.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3.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4.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5.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6.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7.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8.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29.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30.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1.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2.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3.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4.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5.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6.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7.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8.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39.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40.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1.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2.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3.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4.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5.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6.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7.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8.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49.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50.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1.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2.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3.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4.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5.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6.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7.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8.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59.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6.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60.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61.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62.xml><?xml version="1.0" encoding="utf-8"?>
<p:tagLst xmlns:p="http://schemas.openxmlformats.org/presentationml/2006/main">
  <p:tag name="KSO_WM_DIAGRAM_VIRTUALLY_FRAME" val="{&quot;height&quot;:218.38480314960628,&quot;left&quot;:21.970551181102362,&quot;top&quot;:123.6151968503937,&quot;width&quot;:676.0588976377952}"/>
</p:tagLst>
</file>

<file path=ppt/tags/tag63.xml><?xml version="1.0" encoding="utf-8"?>
<p:tagLst xmlns:p="http://schemas.openxmlformats.org/presentationml/2006/main">
  <p:tag name="commondata" val="eyJjb3VudCI6NTE0LCJoZGlkIjoiM2VmNzU4MmJiMGFiOWZlMWQwNWVhOWRiZTc2ZDdiZGYiLCJ1c2VyQ291bnQiOjUxNH0="/>
</p:tagLst>
</file>

<file path=ppt/tags/tag7.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8.xml><?xml version="1.0" encoding="utf-8"?>
<p:tagLst xmlns:p="http://schemas.openxmlformats.org/presentationml/2006/main">
  <p:tag name="KSO_WM_DIAGRAM_VIRTUALLY_FRAME" val="{&quot;height&quot;:177.8093700787402,&quot;left&quot;:42.53913385826772,&quot;top&quot;:153.3863779527559,&quot;width&quot;:662.8171653543307}"/>
</p:tagLst>
</file>

<file path=ppt/tags/tag9.xml><?xml version="1.0" encoding="utf-8"?>
<p:tagLst xmlns:p="http://schemas.openxmlformats.org/presentationml/2006/main">
  <p:tag name="KSO_WM_DIAGRAM_VIRTUALLY_FRAME" val="{&quot;height&quot;:177.8093700787402,&quot;left&quot;:42.53913385826772,&quot;top&quot;:153.3863779527559,&quot;width&quot;:662.8171653543307}"/>
</p:tagLst>
</file>

<file path=ppt/theme/theme1.xml><?xml version="1.0" encoding="utf-8"?>
<a:theme xmlns:a="http://schemas.openxmlformats.org/drawingml/2006/main" name="Office 主题​​">
  <a:themeElements>
    <a:clrScheme name="自定义 290">
      <a:dk1>
        <a:sysClr val="windowText" lastClr="000000"/>
      </a:dk1>
      <a:lt1>
        <a:sysClr val="window" lastClr="FFFFFF"/>
      </a:lt1>
      <a:dk2>
        <a:srgbClr val="EEF2F5"/>
      </a:dk2>
      <a:lt2>
        <a:srgbClr val="E7E6E6"/>
      </a:lt2>
      <a:accent1>
        <a:srgbClr val="42556C"/>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12612</Words>
  <Application>WPS 演示</Application>
  <PresentationFormat>全屏显示(16:9)</PresentationFormat>
  <Paragraphs>433</Paragraphs>
  <Slides>46</Slides>
  <Notes>0</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22</vt:i4>
      </vt:variant>
      <vt:variant>
        <vt:lpstr>幻灯片标题</vt:lpstr>
      </vt:variant>
      <vt:variant>
        <vt:i4>46</vt:i4>
      </vt:variant>
    </vt:vector>
  </HeadingPairs>
  <TitlesOfParts>
    <vt:vector size="92" baseType="lpstr">
      <vt:lpstr>Arial</vt:lpstr>
      <vt:lpstr>宋体</vt:lpstr>
      <vt:lpstr>Wingdings</vt:lpstr>
      <vt:lpstr>微软雅黑</vt:lpstr>
      <vt:lpstr>Times New Roman</vt:lpstr>
      <vt:lpstr>Calibri Light</vt:lpstr>
      <vt:lpstr>方正宋刻本秀楷简体</vt:lpstr>
      <vt:lpstr>方正兰亭黑_GBK</vt:lpstr>
      <vt:lpstr>黑体</vt:lpstr>
      <vt:lpstr>Arial</vt:lpstr>
      <vt:lpstr>Calibri</vt:lpstr>
      <vt:lpstr>华文细黑</vt:lpstr>
      <vt:lpstr>Arial Unicode MS</vt:lpstr>
      <vt:lpstr>微软雅黑 Light</vt:lpstr>
      <vt:lpstr>Gill Sans</vt:lpstr>
      <vt:lpstr>等线</vt:lpstr>
      <vt:lpstr>Agency FB</vt:lpstr>
      <vt:lpstr>Swiss921 BT</vt:lpstr>
      <vt:lpstr>Segoe Print</vt:lpstr>
      <vt:lpstr>Gill Sans MT</vt:lpstr>
      <vt:lpstr>Calibri Light</vt:lpstr>
      <vt:lpstr>Microsoft YaHei UI</vt:lpstr>
      <vt:lpstr>Calibri</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sl</cp:lastModifiedBy>
  <cp:revision>741</cp:revision>
  <dcterms:created xsi:type="dcterms:W3CDTF">2020-01-28T04:26:00Z</dcterms:created>
  <dcterms:modified xsi:type="dcterms:W3CDTF">2024-05-27T02:25:23Z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C0BA5A8FFF2649129A34CFE08F76DBAE</vt:lpwstr>
  </property>
  <property fmtid="{D5CDD505-2E9C-101B-9397-08002B2CF9AE}" pid="3" name="KSOProductBuildVer">
    <vt:lpwstr>2052-12.1.0.16729</vt:lpwstr>
  </property>
  <property fmtid="{D5CDD505-2E9C-101B-9397-08002B2CF9AE}" pid="4" name="KSOTemplateUUID">
    <vt:lpwstr>v1.0_mb_UEPfjC2DwFdAS3ev3bm6Ww==</vt:lpwstr>
  </property>
</Properties>
</file>